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15" r:id="rId2"/>
    <p:sldId id="313" r:id="rId3"/>
    <p:sldId id="314" r:id="rId4"/>
    <p:sldId id="318" r:id="rId5"/>
    <p:sldId id="316" r:id="rId6"/>
    <p:sldId id="320" r:id="rId7"/>
    <p:sldId id="321" r:id="rId8"/>
    <p:sldId id="322" r:id="rId9"/>
    <p:sldId id="323" r:id="rId10"/>
    <p:sldId id="324" r:id="rId11"/>
    <p:sldId id="325" r:id="rId12"/>
    <p:sldId id="32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80808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6" autoAdjust="0"/>
    <p:restoredTop sz="61825" autoAdjust="0"/>
  </p:normalViewPr>
  <p:slideViewPr>
    <p:cSldViewPr snapToGrid="0">
      <p:cViewPr varScale="1">
        <p:scale>
          <a:sx n="71" d="100"/>
          <a:sy n="71" d="100"/>
        </p:scale>
        <p:origin x="85" y="5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DA847-3F04-4507-91EF-6E988F47B8A4}" type="datetimeFigureOut">
              <a:rPr lang="en-US" smtClean="0"/>
              <a:t>9/20/2024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695591-045B-424E-85A4-49D3766A35B2}" type="slidenum">
              <a:rPr lang="en-US" smtClean="0"/>
              <a:t>‹#›</a:t>
            </a:fld>
            <a:endParaRPr lang="en-US"/>
          </a:p>
        </p:txBody>
      </p:sp>
    </p:spTree>
    <p:extLst>
      <p:ext uri="{BB962C8B-B14F-4D97-AF65-F5344CB8AC3E}">
        <p14:creationId xmlns:p14="http://schemas.microsoft.com/office/powerpoint/2010/main" val="461290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695591-045B-424E-85A4-49D3766A35B2}" type="slidenum">
              <a:rPr lang="en-US" smtClean="0"/>
              <a:t>1</a:t>
            </a:fld>
            <a:endParaRPr lang="en-US"/>
          </a:p>
        </p:txBody>
      </p:sp>
    </p:spTree>
    <p:extLst>
      <p:ext uri="{BB962C8B-B14F-4D97-AF65-F5344CB8AC3E}">
        <p14:creationId xmlns:p14="http://schemas.microsoft.com/office/powerpoint/2010/main" val="4036877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t>Step 1 was your metaphorical topographical map for your journey. Topographical maps are maps that show the shape and elevation of features on the Earth’s surface, including the ocean bottom. They show things like mountains, valleys, rivers, vegetation, geographic features such as the height and steepness of mountains - including mountains in the ocean - the depths of the ocean floor, as well as manmade features like roads, bridges, buildings, trails, railroads, towns, and other such features. Step 1 as your topographical map for your journey showed you the barriers in the ocean you’re traversing. </a:t>
            </a:r>
          </a:p>
          <a:p>
            <a:endParaRPr lang="en-US" sz="1200" kern="1200" dirty="0"/>
          </a:p>
          <a:p>
            <a:r>
              <a:rPr lang="en-US" sz="1200" kern="1200" dirty="0"/>
              <a:t>Advanced Navigation takes the information about the barriers and considers the fuel available for your journey, as well as your recharging and refueling capabilities, then charts the most fuel-efficient course across that map to get you to your vision destination. </a:t>
            </a:r>
          </a:p>
          <a:p>
            <a:endParaRPr lang="en-US" sz="1200" kern="1200" dirty="0"/>
          </a:p>
          <a:p>
            <a:r>
              <a:rPr lang="en-US" sz="1200" kern="1200" dirty="0"/>
              <a:t>This is where you leverage that superpower of yours to apply your unique knowledge to your strategy: What doesn’t work, what not to do or what to avoid, and what you’ve witnessed Does work, what successes you’ve had and what you want to duplicate, who you want to partner with or work you want to build on towards something greater. </a:t>
            </a:r>
          </a:p>
          <a:p>
            <a:endParaRPr lang="en-US" sz="1200" kern="1200" dirty="0"/>
          </a:p>
          <a:p>
            <a:r>
              <a:rPr lang="en-US" sz="1200" kern="1200" dirty="0"/>
              <a:t>This is strategically leveraging your experiences and knowledge so that you can propel the diversity, equity, access, inclusion, and belonging work forward. Lay out the steps towards accomplishing your journey and map the points on your journey where you’ll pause at interim milestones to celebrate with your crew, and planned, intentional refueling along the journey. </a:t>
            </a:r>
          </a:p>
          <a:p>
            <a:endParaRPr lang="en-US" sz="1200" kern="1200" dirty="0"/>
          </a:p>
          <a:p>
            <a:r>
              <a:rPr lang="en-US" sz="1200" kern="1200" dirty="0"/>
              <a:t>Document the planned navigation in advance and as things shift along the way – serves many wonderful purposes: </a:t>
            </a:r>
          </a:p>
          <a:p>
            <a:endParaRPr lang="en-US" sz="1200" kern="1200" dirty="0"/>
          </a:p>
          <a:p>
            <a:r>
              <a:rPr lang="en-US" sz="1200" kern="1200" dirty="0"/>
              <a:t>Reassuring the crew and partners, helping the crew in times of unanticipated setbacks, roadblocks, or adversities (remembering how far you’ve come, what you’ve already overcome, and how close you are to that next interim milestone); providing transparency to the strategy and documentation of work underway, etc. </a:t>
            </a:r>
          </a:p>
          <a:p>
            <a:endParaRPr lang="en-US" sz="1200" kern="1200" dirty="0"/>
          </a:p>
          <a:p>
            <a:r>
              <a:rPr lang="en-US" sz="1200" kern="1200" dirty="0"/>
              <a:t>When the journey’s done, it also provides a documented course that others can use, and you can add to your superpower stockpile in future efforts.</a:t>
            </a:r>
          </a:p>
          <a:p>
            <a:endParaRPr lang="en-US" sz="1200" kern="1200" dirty="0"/>
          </a:p>
          <a:p>
            <a:r>
              <a:rPr lang="en-US" sz="1200" kern="1200" dirty="0"/>
              <a:t>Path forward can be difficult to determine especially when applying it to largely unmapped waters. Leverage your superpower using what IS known or anticipated. Research and pull together resources and crew members (helping with that research and sourcing resources) to chart your course to the best of your combined knowledge.</a:t>
            </a:r>
          </a:p>
          <a:p>
            <a:endParaRPr lang="en-US" sz="1200" kern="1200" dirty="0"/>
          </a:p>
          <a:p>
            <a:r>
              <a:rPr lang="en-US" sz="1200" kern="1200" dirty="0"/>
              <a:t>Be willing to be flexible and course-correct along the way, again, doing that personal work as needed to get all the parts of yourself up into the yacht and behind the captain’s wheel – especially when you notice struggles with flexibility and course-correction. </a:t>
            </a:r>
          </a:p>
          <a:p>
            <a:endParaRPr lang="en-US" sz="1200" kern="1200" dirty="0"/>
          </a:p>
          <a:p>
            <a:r>
              <a:rPr lang="en-US" sz="1200" kern="1200" dirty="0"/>
              <a:t>And keep navigating to the best of your abilities. </a:t>
            </a:r>
          </a:p>
          <a:p>
            <a:endParaRPr lang="en-US" sz="1200" kern="1200" dirty="0"/>
          </a:p>
          <a:p>
            <a:r>
              <a:rPr lang="en-US" sz="1200" kern="1200" dirty="0"/>
              <a:t>Rely on a navigation team from your crew, as needed, so you’re able to determine that best path forward for your journey. And remember, no matter what your role is in state service, you can always apply your superpower to chart the most fuel-efficient, strategic course to bringing improved diversity, equity, access, inclusion, and belonging to your work role.</a:t>
            </a:r>
          </a:p>
        </p:txBody>
      </p:sp>
      <p:sp>
        <p:nvSpPr>
          <p:cNvPr id="4" name="Slide Number Placeholder 3"/>
          <p:cNvSpPr>
            <a:spLocks noGrp="1"/>
          </p:cNvSpPr>
          <p:nvPr>
            <p:ph type="sldNum" sz="quarter" idx="5"/>
          </p:nvPr>
        </p:nvSpPr>
        <p:spPr/>
        <p:txBody>
          <a:bodyPr/>
          <a:lstStyle/>
          <a:p>
            <a:fld id="{5B8B270D-091D-4ED2-8C85-0898DD7D9F21}" type="slidenum">
              <a:rPr lang="en-US" smtClean="0"/>
              <a:t>10</a:t>
            </a:fld>
            <a:endParaRPr lang="en-US" dirty="0"/>
          </a:p>
        </p:txBody>
      </p:sp>
    </p:spTree>
    <p:extLst>
      <p:ext uri="{BB962C8B-B14F-4D97-AF65-F5344CB8AC3E}">
        <p14:creationId xmlns:p14="http://schemas.microsoft.com/office/powerpoint/2010/main" val="4271022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t>Get behind that captain’s wheel, turn on the engine, and propel the pro-equity, anti-racism work forward in state service!</a:t>
            </a:r>
          </a:p>
          <a:p>
            <a:endParaRPr lang="en-US" sz="1200" kern="1200" dirty="0"/>
          </a:p>
          <a:p>
            <a:r>
              <a:rPr lang="en-US" sz="1200" kern="1200" dirty="0"/>
              <a:t>Pull up your anchor and embark on your journey towards that more equitable future of state services for all from your current role. </a:t>
            </a:r>
          </a:p>
          <a:p>
            <a:endParaRPr lang="en-US" sz="1200" kern="1200" dirty="0"/>
          </a:p>
          <a:p>
            <a:r>
              <a:rPr lang="en-US" sz="1200" kern="1200" dirty="0"/>
              <a:t>You have the superpower to achieve your future vision!</a:t>
            </a:r>
          </a:p>
        </p:txBody>
      </p:sp>
      <p:sp>
        <p:nvSpPr>
          <p:cNvPr id="4" name="Slide Number Placeholder 3"/>
          <p:cNvSpPr>
            <a:spLocks noGrp="1"/>
          </p:cNvSpPr>
          <p:nvPr>
            <p:ph type="sldNum" sz="quarter" idx="5"/>
          </p:nvPr>
        </p:nvSpPr>
        <p:spPr/>
        <p:txBody>
          <a:bodyPr/>
          <a:lstStyle/>
          <a:p>
            <a:fld id="{5B8B270D-091D-4ED2-8C85-0898DD7D9F21}" type="slidenum">
              <a:rPr lang="en-US" smtClean="0"/>
              <a:t>11</a:t>
            </a:fld>
            <a:endParaRPr lang="en-US" dirty="0"/>
          </a:p>
        </p:txBody>
      </p:sp>
    </p:spTree>
    <p:extLst>
      <p:ext uri="{BB962C8B-B14F-4D97-AF65-F5344CB8AC3E}">
        <p14:creationId xmlns:p14="http://schemas.microsoft.com/office/powerpoint/2010/main" val="636675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p>
        </p:txBody>
      </p:sp>
      <p:sp>
        <p:nvSpPr>
          <p:cNvPr id="4" name="Slide Number Placeholder 3"/>
          <p:cNvSpPr>
            <a:spLocks noGrp="1"/>
          </p:cNvSpPr>
          <p:nvPr>
            <p:ph type="sldNum" sz="quarter" idx="5"/>
          </p:nvPr>
        </p:nvSpPr>
        <p:spPr/>
        <p:txBody>
          <a:bodyPr/>
          <a:lstStyle/>
          <a:p>
            <a:fld id="{5B8B270D-091D-4ED2-8C85-0898DD7D9F21}" type="slidenum">
              <a:rPr lang="en-US" smtClean="0"/>
              <a:t>12</a:t>
            </a:fld>
            <a:endParaRPr lang="en-US" dirty="0"/>
          </a:p>
        </p:txBody>
      </p:sp>
    </p:spTree>
    <p:extLst>
      <p:ext uri="{BB962C8B-B14F-4D97-AF65-F5344CB8AC3E}">
        <p14:creationId xmlns:p14="http://schemas.microsoft.com/office/powerpoint/2010/main" val="201829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2</a:t>
            </a:fld>
            <a:endParaRPr lang="en-US" dirty="0"/>
          </a:p>
        </p:txBody>
      </p:sp>
    </p:spTree>
    <p:extLst>
      <p:ext uri="{BB962C8B-B14F-4D97-AF65-F5344CB8AC3E}">
        <p14:creationId xmlns:p14="http://schemas.microsoft.com/office/powerpoint/2010/main" val="3899098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{Copy of Bio} Jess Clayton, MSW, is a trans, queer, physically disabled, kidnapped, sex-trafficked and severely abused cult survivor and victim of domestic violence career state employee who leverages their experiences in strategically serving others to propel the pro-equity, anti-racism work forward with greater momentum. Jess holds 26 years of experience working with marginalized populations in behavioral health, chemical dependency, social services, child welfare, and healthcare management with 18 years in public administration and public health policy and 16 years leading public sector strategic change management. A member of two of the Washington State Business Resource Groups (Rainbow Alliance Inclusion Network and Disability Inclusion Network), they are deeply passionate about social and health equity, particularly as it relates to providing equitable access to needed programs and services for the most vulnerable populations. They enjoy developing strategic and varied partnerships and resources, building and promoting diverse teams where each individual member feels valued for their unique insights, perspectives, expertise, and opinions, working in unity towards a common, definable goal and pushing the boundaries of those same systems to realize their full potential and capabilities through innovation and creativity. </a:t>
            </a:r>
            <a:endParaRPr lang="en-US" sz="1800" dirty="0">
              <a:effectLst/>
              <a:latin typeface="Aptos" panose="020B0004020202020204" pitchFamily="34" charset="0"/>
              <a:cs typeface="Times New Roman" panose="02020603050405020304" pitchFamily="18" charset="0"/>
            </a:endParaRPr>
          </a:p>
          <a:p>
            <a:r>
              <a:rPr lang="en-US" sz="1800" dirty="0">
                <a:effectLst/>
                <a:latin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3</a:t>
            </a:fld>
            <a:endParaRPr lang="en-US" dirty="0"/>
          </a:p>
        </p:txBody>
      </p:sp>
    </p:spTree>
    <p:extLst>
      <p:ext uri="{BB962C8B-B14F-4D97-AF65-F5344CB8AC3E}">
        <p14:creationId xmlns:p14="http://schemas.microsoft.com/office/powerpoint/2010/main" val="1587406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cs typeface="Times New Roman" panose="02020603050405020304" pitchFamily="18" charset="0"/>
              </a:rPr>
              <a:t>Like all humans, I had to find ways to regularly recharge my self-confidence as a critical part of my journey. Fleeing everything I knew, embarking in a world largely foreign to me and without any local support network, having to build my life essentially from the ground, up, that late in my life and with my level of medical complexities and disabilities – then essentially re-doing it all again just two years later at the cusp of losing one of my biggest supporters, my adoptive mom. Trust when I say there were plenty of times I questioned myself!    </a:t>
            </a:r>
          </a:p>
          <a:p>
            <a:endParaRPr lang="en-US" sz="1800" dirty="0">
              <a:effectLst/>
              <a:latin typeface="Aptos" panose="020B0004020202020204" pitchFamily="34" charset="0"/>
              <a:cs typeface="Times New Roman" panose="02020603050405020304" pitchFamily="18" charset="0"/>
            </a:endParaRPr>
          </a:p>
          <a:p>
            <a:r>
              <a:rPr lang="en-US" sz="1800" dirty="0">
                <a:effectLst/>
                <a:latin typeface="Aptos" panose="020B0004020202020204" pitchFamily="34" charset="0"/>
                <a:cs typeface="Times New Roman" panose="02020603050405020304" pitchFamily="18" charset="0"/>
              </a:rPr>
              <a:t>Through all of this, music helped shape my vision of a better future for me. I’m a strong believer in the power of music. It has the ability to cut through emotional numbness and establish an openness to human connection that might not otherwise be achievable. It would’ve been easy to shut down, close myself off, and become a shell of the person I was becoming. There were days I played certain songs on repeat, just to make it through the day. I’d like to share with you two songs in particular which helped me the most in those times, before we take our 5-minute break. These songs provided me that seed of self-confidence to navigate the rough waters ahead and gave me a voice to be heard above the thunderous waves.</a:t>
            </a:r>
          </a:p>
          <a:p>
            <a:endParaRPr lang="en-US" sz="1800" dirty="0">
              <a:effectLst/>
              <a:latin typeface="Aptos" panose="020B0004020202020204" pitchFamily="34" charset="0"/>
              <a:cs typeface="Times New Roman" panose="02020603050405020304" pitchFamily="18" charset="0"/>
            </a:endParaRPr>
          </a:p>
          <a:p>
            <a:r>
              <a:rPr lang="en-US" sz="1800" dirty="0">
                <a:effectLst/>
                <a:latin typeface="Aptos" panose="020B0004020202020204" pitchFamily="34" charset="0"/>
                <a:cs typeface="Times New Roman" panose="02020603050405020304" pitchFamily="18" charset="0"/>
              </a:rPr>
              <a:t>[Play songs]</a:t>
            </a:r>
          </a:p>
          <a:p>
            <a:endParaRPr lang="en-US" sz="1800" dirty="0">
              <a:effectLst/>
              <a:latin typeface="Aptos" panose="020B0004020202020204" pitchFamily="34" charset="0"/>
              <a:cs typeface="Times New Roman" panose="02020603050405020304" pitchFamily="18" charset="0"/>
            </a:endParaRPr>
          </a:p>
          <a:p>
            <a:r>
              <a:rPr lang="en-US" sz="1800" dirty="0">
                <a:effectLst/>
                <a:latin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4</a:t>
            </a:fld>
            <a:endParaRPr lang="en-US" dirty="0"/>
          </a:p>
        </p:txBody>
      </p:sp>
    </p:spTree>
    <p:extLst>
      <p:ext uri="{BB962C8B-B14F-4D97-AF65-F5344CB8AC3E}">
        <p14:creationId xmlns:p14="http://schemas.microsoft.com/office/powerpoint/2010/main" val="879638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5</a:t>
            </a:fld>
            <a:endParaRPr lang="en-US" dirty="0"/>
          </a:p>
        </p:txBody>
      </p:sp>
    </p:spTree>
    <p:extLst>
      <p:ext uri="{BB962C8B-B14F-4D97-AF65-F5344CB8AC3E}">
        <p14:creationId xmlns:p14="http://schemas.microsoft.com/office/powerpoint/2010/main" val="1672828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Concept of, “Who do I allow to share my life raft?”: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You’re trying to survive in a life raft, navigating rough waters and storms, completely exposed and at the mercy of the elements. </a:t>
            </a:r>
          </a:p>
          <a:p>
            <a:pPr marL="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Aptos" panose="020B0004020202020204" pitchFamily="34" charset="0"/>
                <a:ea typeface="Aptos" panose="020B0004020202020204" pitchFamily="34" charset="0"/>
                <a:cs typeface="Times New Roman" panose="02020603050405020304" pitchFamily="18" charset="0"/>
              </a:rPr>
              <a:t>Do you want to be sharing that space with people who are helping you paddle, moving towards something better, something stable? </a:t>
            </a:r>
          </a:p>
          <a:p>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Aptos" panose="020B0004020202020204" pitchFamily="34" charset="0"/>
                <a:ea typeface="Aptos" panose="020B0004020202020204" pitchFamily="34" charset="0"/>
                <a:cs typeface="Times New Roman" panose="02020603050405020304" pitchFamily="18" charset="0"/>
              </a:rPr>
              <a:t>Or do you want to share the raft with people who are busy drilling holes into it?</a:t>
            </a:r>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6</a:t>
            </a:fld>
            <a:endParaRPr lang="en-US" dirty="0"/>
          </a:p>
        </p:txBody>
      </p:sp>
    </p:spTree>
    <p:extLst>
      <p:ext uri="{BB962C8B-B14F-4D97-AF65-F5344CB8AC3E}">
        <p14:creationId xmlns:p14="http://schemas.microsoft.com/office/powerpoint/2010/main" val="151500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t>Imagery of moving not simply from survival to stability, but taking it even further to steering the yacht: </a:t>
            </a:r>
          </a:p>
          <a:p>
            <a:endParaRPr lang="en-US" sz="1200" kern="1200" dirty="0"/>
          </a:p>
          <a:p>
            <a:r>
              <a:rPr lang="en-US" sz="1200" kern="1200" dirty="0"/>
              <a:t>Empowering you towards intentionally guiding your own life and leading in state service as someone who gained expertise through navigating your own adversities and roadblocks – then taking it one step further bringing diversity, equity, access, inclusion and belonging (DEAIB) into your professional role.</a:t>
            </a:r>
          </a:p>
        </p:txBody>
      </p:sp>
      <p:sp>
        <p:nvSpPr>
          <p:cNvPr id="4" name="Slide Number Placeholder 3"/>
          <p:cNvSpPr>
            <a:spLocks noGrp="1"/>
          </p:cNvSpPr>
          <p:nvPr>
            <p:ph type="sldNum" sz="quarter" idx="5"/>
          </p:nvPr>
        </p:nvSpPr>
        <p:spPr/>
        <p:txBody>
          <a:bodyPr/>
          <a:lstStyle/>
          <a:p>
            <a:fld id="{5B8B270D-091D-4ED2-8C85-0898DD7D9F21}" type="slidenum">
              <a:rPr lang="en-US" smtClean="0"/>
              <a:t>7</a:t>
            </a:fld>
            <a:endParaRPr lang="en-US" dirty="0"/>
          </a:p>
        </p:txBody>
      </p:sp>
    </p:spTree>
    <p:extLst>
      <p:ext uri="{BB962C8B-B14F-4D97-AF65-F5344CB8AC3E}">
        <p14:creationId xmlns:p14="http://schemas.microsoft.com/office/powerpoint/2010/main" val="1074328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t>Leaping to the yacht is scary. Break each down into the pieces of what’s really standing in your way. Focus first on those barriers that are currently the most urgent or pressing issue – and the ones you most want to strategically navigate or overcome. </a:t>
            </a:r>
          </a:p>
          <a:p>
            <a:endParaRPr lang="en-US" sz="1200" kern="1200" dirty="0"/>
          </a:p>
          <a:p>
            <a:r>
              <a:rPr lang="en-US" sz="1200" kern="1200" dirty="0"/>
              <a:t>Be careful to not join those folks drilling holes in your life raft by focusing on roadblocks that aren’t happening and do </a:t>
            </a:r>
            <a:r>
              <a:rPr lang="en-US" sz="1200" i="1" kern="1200" dirty="0"/>
              <a:t>not</a:t>
            </a:r>
            <a:r>
              <a:rPr lang="en-US" sz="1200" kern="1200" dirty="0"/>
              <a:t> need your attention for you to avoid them. Make your leap to the yacht: Go ahead and plan for known and anticipated barriers that </a:t>
            </a:r>
            <a:r>
              <a:rPr lang="en-US" sz="1200" i="1" kern="1200" dirty="0"/>
              <a:t>do</a:t>
            </a:r>
            <a:r>
              <a:rPr lang="en-US" sz="1200" kern="1200" dirty="0"/>
              <a:t> need your navigation to avoid, or which are inevitable based on others’ choices.</a:t>
            </a:r>
          </a:p>
          <a:p>
            <a:endParaRPr lang="en-US" sz="1200" kern="1200" dirty="0"/>
          </a:p>
          <a:p>
            <a:r>
              <a:rPr lang="en-US" sz="1200" kern="1200" dirty="0"/>
              <a:t>Recognize that as your journey begins – as you leave the life raft mentality and begin planning the yacht’s course – you may come across barriers that weren’t known or anticipated. Use your rechargeable self-confidence tools, take a breath, then repeat this step. Remember that you only need to address new roadblocks </a:t>
            </a:r>
            <a:r>
              <a:rPr lang="en-US" sz="1200" i="1" kern="1200" dirty="0"/>
              <a:t>as they arise</a:t>
            </a:r>
            <a:r>
              <a:rPr lang="en-US" sz="1200" kern="1200" dirty="0"/>
              <a:t> or become inevitable. Not before that.</a:t>
            </a:r>
          </a:p>
          <a:p>
            <a:endParaRPr lang="en-US" sz="1200" kern="1200" dirty="0"/>
          </a:p>
          <a:p>
            <a:r>
              <a:rPr lang="en-US" sz="1200" kern="1200" dirty="0"/>
              <a:t>Often, you’ll find that “new” roadblocks are not far from things you already anticipated or that they have similar elements to ones you’ve already defined. Breaking these down into their details and examining their individual aspects which much be addressed makes it easier to recognize similarities to ones you’ve already overcome or have plans around. This empowers you to preserve your energy when managing a roadblock or adversity you’ve already planned around, and keeps you grounded on your yacht. </a:t>
            </a:r>
          </a:p>
        </p:txBody>
      </p:sp>
      <p:sp>
        <p:nvSpPr>
          <p:cNvPr id="4" name="Slide Number Placeholder 3"/>
          <p:cNvSpPr>
            <a:spLocks noGrp="1"/>
          </p:cNvSpPr>
          <p:nvPr>
            <p:ph type="sldNum" sz="quarter" idx="5"/>
          </p:nvPr>
        </p:nvSpPr>
        <p:spPr/>
        <p:txBody>
          <a:bodyPr/>
          <a:lstStyle/>
          <a:p>
            <a:fld id="{5B8B270D-091D-4ED2-8C85-0898DD7D9F21}" type="slidenum">
              <a:rPr lang="en-US" smtClean="0"/>
              <a:t>8</a:t>
            </a:fld>
            <a:endParaRPr lang="en-US" dirty="0"/>
          </a:p>
        </p:txBody>
      </p:sp>
    </p:spTree>
    <p:extLst>
      <p:ext uri="{BB962C8B-B14F-4D97-AF65-F5344CB8AC3E}">
        <p14:creationId xmlns:p14="http://schemas.microsoft.com/office/powerpoint/2010/main" val="965728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t>This is where your individual superpower enters the scene. Your unique, lived experiences with diversity, equity, access, inclusion and belonging: What you have personally lived through, witnessed, or wished was handled differently – and what you want things to be in the future. </a:t>
            </a:r>
          </a:p>
          <a:p>
            <a:endParaRPr lang="en-US" sz="1200" kern="1200" dirty="0"/>
          </a:p>
          <a:p>
            <a:r>
              <a:rPr lang="en-US" sz="1200" kern="1200" dirty="0"/>
              <a:t>Remember, you’re now the one steering the yacht, directing your crew of helpers. </a:t>
            </a:r>
          </a:p>
          <a:p>
            <a:endParaRPr lang="en-US" sz="1200" kern="1200" dirty="0"/>
          </a:p>
          <a:p>
            <a:r>
              <a:rPr lang="en-US" sz="1200" kern="1200" dirty="0"/>
              <a:t>How do you do that?</a:t>
            </a:r>
          </a:p>
          <a:p>
            <a:endParaRPr lang="en-US" sz="1200" kern="1200" dirty="0"/>
          </a:p>
          <a:p>
            <a:r>
              <a:rPr lang="en-US" sz="1200" kern="1200" dirty="0"/>
              <a:t>I guarantee that all of you have experiences you’ve either been part of or witnessed where diversity, equity, access, inclusion, or belonging was Not welcomed or the reality in that moment with the individuals and systems involved.</a:t>
            </a:r>
          </a:p>
          <a:p>
            <a:endParaRPr lang="en-US" sz="1200" kern="1200" dirty="0"/>
          </a:p>
          <a:p>
            <a:r>
              <a:rPr lang="en-US" sz="1200" kern="1200" dirty="0"/>
              <a:t>You’ve been part of some of those and you’ve witnessed others. Think of those situations, your interactions in those – or lack of intervention – and flip the script to what that might look like if a diverse, anti-racist, pro-equity, full access and accessibility, calling-in, inclusive and sense of belonging space existed in that moment instead.</a:t>
            </a:r>
          </a:p>
          <a:p>
            <a:endParaRPr lang="en-US" sz="1200" kern="1200" dirty="0"/>
          </a:p>
          <a:p>
            <a:r>
              <a:rPr lang="en-US" sz="1200" kern="1200" dirty="0"/>
              <a:t>Visualize what that future state looks like. And then Record It as if it Already Exists! This is the WHY for your effort. </a:t>
            </a:r>
          </a:p>
          <a:p>
            <a:endParaRPr lang="en-US" sz="1200" kern="1200" dirty="0"/>
          </a:p>
          <a:p>
            <a:r>
              <a:rPr lang="en-US" sz="1200" kern="1200" dirty="0"/>
              <a:t>Why record it: </a:t>
            </a:r>
          </a:p>
          <a:p>
            <a:endParaRPr lang="en-US" sz="1200" kern="1200" dirty="0"/>
          </a:p>
          <a:p>
            <a:r>
              <a:rPr lang="en-US" sz="1200" kern="1200" dirty="0"/>
              <a:t>When you hit the rough waters and storms while trying to navigate through the most difficult barriers, when morale for yourself and your crew is low and you’re operating on few resources and little sleep – That’s when you need your vision of the future the most.  </a:t>
            </a:r>
          </a:p>
          <a:p>
            <a:endParaRPr lang="en-US" sz="1200" kern="1200" dirty="0"/>
          </a:p>
          <a:p>
            <a:r>
              <a:rPr lang="en-US" sz="1200" kern="1200" dirty="0"/>
              <a:t>The reminder of that shared vision and realization of how much closer you and your crew are to it than when you first started puts fuel in your tanks to keep moving forward, to Choose to keep moving forward, and propel your efforts. </a:t>
            </a:r>
          </a:p>
          <a:p>
            <a:endParaRPr lang="en-US" sz="1200" kern="1200" dirty="0"/>
          </a:p>
          <a:p>
            <a:r>
              <a:rPr lang="en-US" sz="1200" kern="1200" dirty="0"/>
              <a:t>Why recording it as if it already exists:</a:t>
            </a:r>
          </a:p>
          <a:p>
            <a:r>
              <a:rPr lang="en-US" sz="1200" kern="1200" dirty="0"/>
              <a:t>When you’ve recorded your Why as if it already exists, it’s much easier to recognize how much has already been achieved during the journey. </a:t>
            </a:r>
          </a:p>
          <a:p>
            <a:endParaRPr lang="en-US" sz="1200" kern="1200" dirty="0"/>
          </a:p>
          <a:p>
            <a:r>
              <a:rPr lang="en-US" sz="1200" kern="1200" dirty="0"/>
              <a:t>If you record your Why as some sort of future-state, it becomes a “maybe” – you lose the commitment to making it happen. It always remains a far-off future goal, a dream rather than a vision, and not something you are actively working to make a truth. </a:t>
            </a:r>
          </a:p>
          <a:p>
            <a:endParaRPr lang="en-US" sz="1200" kern="1200" dirty="0"/>
          </a:p>
          <a:p>
            <a:r>
              <a:rPr lang="en-US" sz="1200" kern="1200" dirty="0"/>
              <a:t>Example: </a:t>
            </a:r>
          </a:p>
          <a:p>
            <a:endParaRPr lang="en-US" sz="1200" kern="1200" dirty="0"/>
          </a:p>
          <a:p>
            <a:r>
              <a:rPr lang="en-US" sz="1200" kern="1200" dirty="0"/>
              <a:t>You will go grocery shopping, do the laundry, and clean the bathrooms. (this is a future-state kind of statement)</a:t>
            </a:r>
          </a:p>
          <a:p>
            <a:endParaRPr lang="en-US" sz="1200" kern="1200" dirty="0"/>
          </a:p>
          <a:p>
            <a:r>
              <a:rPr lang="en-US" sz="1200" kern="1200" dirty="0"/>
              <a:t>Versus: You have a fridge and pantry full of food, clean clothes hung nicely in their bedroom closet, and sparkling clean bathrooms. </a:t>
            </a:r>
          </a:p>
          <a:p>
            <a:endParaRPr lang="en-US" sz="1200" kern="1200" dirty="0"/>
          </a:p>
          <a:p>
            <a:r>
              <a:rPr lang="en-US" sz="1200" kern="1200" dirty="0"/>
              <a:t>Which statement feels like a to-do list? Which one feels inspiring? </a:t>
            </a:r>
          </a:p>
          <a:p>
            <a:endParaRPr lang="en-US" sz="1200" kern="1200" dirty="0"/>
          </a:p>
          <a:p>
            <a:r>
              <a:rPr lang="en-US" sz="1200" kern="1200" dirty="0"/>
              <a:t>If you want your yacht to have fuel and capabilities to continually refuel even in the toughest times, record your why AS IF IT’s ALREADY TRUE.</a:t>
            </a:r>
          </a:p>
          <a:p>
            <a:endParaRPr lang="en-US" sz="1200" kern="1200" dirty="0"/>
          </a:p>
          <a:p>
            <a:r>
              <a:rPr lang="en-US" sz="1200" kern="1200" dirty="0"/>
              <a:t>To those who like to jump from defining the barriers straight into problem-solving:</a:t>
            </a:r>
          </a:p>
          <a:p>
            <a:endParaRPr lang="en-US" sz="1200" kern="1200" dirty="0"/>
          </a:p>
          <a:p>
            <a:r>
              <a:rPr lang="en-US" sz="1200" kern="1200" dirty="0"/>
              <a:t>Pause to learn from yourself. Not wanting to stop to determine your why for the effort is often a signal there’s some personal work to be done first. Perhaps some personal healing needing to take place before you’re ready to envision the future state of something that relies on having that healing work done. </a:t>
            </a:r>
          </a:p>
          <a:p>
            <a:endParaRPr lang="en-US" sz="1200" kern="1200" dirty="0"/>
          </a:p>
          <a:p>
            <a:r>
              <a:rPr lang="en-US" sz="1200" kern="1200" dirty="0"/>
              <a:t>Our hurts and grief and loss and shame can run real deep sometimes, and we can want to distract ourselves with the good work and service to others so that the “noise” from others’ recognition and praise can drown out those uncertainties or traumas or guilt within ourselves. </a:t>
            </a:r>
          </a:p>
          <a:p>
            <a:endParaRPr lang="en-US" sz="1200" kern="1200" dirty="0"/>
          </a:p>
          <a:p>
            <a:r>
              <a:rPr lang="en-US" sz="1200" kern="1200" dirty="0"/>
              <a:t>Some part of you is likely still on the life raft where someone is drilling holes. Ignoring that part of you may mean you’re towing unnecessary baggage instead of bringing your full self to the yacht. </a:t>
            </a:r>
          </a:p>
          <a:p>
            <a:endParaRPr lang="en-US" sz="1200" kern="1200" dirty="0"/>
          </a:p>
          <a:p>
            <a:r>
              <a:rPr lang="en-US" sz="1200" kern="1200" dirty="0"/>
              <a:t>Take tendencies to jump from problem to solution without considering your Why for effort as great educators, informing you there’s personal work to be done here. Use your support network – even if you have to build one from scratch repeatedly. Do that personal work. Decent support networks can include a counselor you trust to help you do that personal work. </a:t>
            </a:r>
          </a:p>
          <a:p>
            <a:endParaRPr lang="en-US" sz="1200" kern="1200" dirty="0"/>
          </a:p>
          <a:p>
            <a:r>
              <a:rPr lang="en-US" sz="1200" kern="1200" dirty="0"/>
              <a:t>Support networks provide you the capabilities to continually refuel during your journey. Your support network can include online communities, too, not just folks you’re able to be around in person. Get any personal work done using your support network, even if it’s while you’re doing pro-equity anti-racism, diversity, access, accessibility, inclusion, or belonging work in state service so that your full self is there, present on the yacht, your tank is fueled, and you’ve got the capabilities to continually refuel your tank.</a:t>
            </a:r>
          </a:p>
        </p:txBody>
      </p:sp>
      <p:sp>
        <p:nvSpPr>
          <p:cNvPr id="4" name="Slide Number Placeholder 3"/>
          <p:cNvSpPr>
            <a:spLocks noGrp="1"/>
          </p:cNvSpPr>
          <p:nvPr>
            <p:ph type="sldNum" sz="quarter" idx="5"/>
          </p:nvPr>
        </p:nvSpPr>
        <p:spPr/>
        <p:txBody>
          <a:bodyPr/>
          <a:lstStyle/>
          <a:p>
            <a:fld id="{5B8B270D-091D-4ED2-8C85-0898DD7D9F21}" type="slidenum">
              <a:rPr lang="en-US" smtClean="0"/>
              <a:t>9</a:t>
            </a:fld>
            <a:endParaRPr lang="en-US" dirty="0"/>
          </a:p>
        </p:txBody>
      </p:sp>
    </p:spTree>
    <p:extLst>
      <p:ext uri="{BB962C8B-B14F-4D97-AF65-F5344CB8AC3E}">
        <p14:creationId xmlns:p14="http://schemas.microsoft.com/office/powerpoint/2010/main" val="3389681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A3EDD-837A-B590-2F19-B4B28F3CF6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79FF28-EF2D-FAFD-2478-9E3F8C707A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590128-A9AD-8E7E-7031-ABB71E9A61A3}"/>
              </a:ext>
            </a:extLst>
          </p:cNvPr>
          <p:cNvSpPr>
            <a:spLocks noGrp="1"/>
          </p:cNvSpPr>
          <p:nvPr>
            <p:ph type="dt" sz="half" idx="10"/>
          </p:nvPr>
        </p:nvSpPr>
        <p:spPr/>
        <p:txBody>
          <a:bodyPr/>
          <a:lstStyle/>
          <a:p>
            <a:fld id="{17CF0207-447A-4474-B0F9-88343DAF5341}" type="datetimeFigureOut">
              <a:rPr lang="en-US" smtClean="0"/>
              <a:t>9/20/2024</a:t>
            </a:fld>
            <a:endParaRPr lang="en-US"/>
          </a:p>
        </p:txBody>
      </p:sp>
      <p:sp>
        <p:nvSpPr>
          <p:cNvPr id="5" name="Footer Placeholder 4">
            <a:extLst>
              <a:ext uri="{FF2B5EF4-FFF2-40B4-BE49-F238E27FC236}">
                <a16:creationId xmlns:a16="http://schemas.microsoft.com/office/drawing/2014/main" id="{AB4A3D6D-2CA5-F4D0-7343-39B42C706E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79F03-66F3-B223-EC80-5CA101354008}"/>
              </a:ext>
            </a:extLst>
          </p:cNvPr>
          <p:cNvSpPr>
            <a:spLocks noGrp="1"/>
          </p:cNvSpPr>
          <p:nvPr>
            <p:ph type="sldNum" sz="quarter" idx="12"/>
          </p:nvPr>
        </p:nvSpPr>
        <p:spPr/>
        <p:txBody>
          <a:bodyPr/>
          <a:lstStyle/>
          <a:p>
            <a:fld id="{C2629808-8A7A-4431-AA3B-F006D452355B}" type="slidenum">
              <a:rPr lang="en-US" smtClean="0"/>
              <a:t>‹#›</a:t>
            </a:fld>
            <a:endParaRPr lang="en-US"/>
          </a:p>
        </p:txBody>
      </p:sp>
    </p:spTree>
    <p:extLst>
      <p:ext uri="{BB962C8B-B14F-4D97-AF65-F5344CB8AC3E}">
        <p14:creationId xmlns:p14="http://schemas.microsoft.com/office/powerpoint/2010/main" val="152362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0AEC0-DBA6-7EB3-2261-8C36BDF5D7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9CA255-0FE1-6076-B0FB-71426950A0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32C78E-77C6-3689-A3A3-B77E58EE9D51}"/>
              </a:ext>
            </a:extLst>
          </p:cNvPr>
          <p:cNvSpPr>
            <a:spLocks noGrp="1"/>
          </p:cNvSpPr>
          <p:nvPr>
            <p:ph type="dt" sz="half" idx="10"/>
          </p:nvPr>
        </p:nvSpPr>
        <p:spPr/>
        <p:txBody>
          <a:bodyPr/>
          <a:lstStyle/>
          <a:p>
            <a:fld id="{17CF0207-447A-4474-B0F9-88343DAF5341}" type="datetimeFigureOut">
              <a:rPr lang="en-US" smtClean="0"/>
              <a:t>9/20/2024</a:t>
            </a:fld>
            <a:endParaRPr lang="en-US"/>
          </a:p>
        </p:txBody>
      </p:sp>
      <p:sp>
        <p:nvSpPr>
          <p:cNvPr id="5" name="Footer Placeholder 4">
            <a:extLst>
              <a:ext uri="{FF2B5EF4-FFF2-40B4-BE49-F238E27FC236}">
                <a16:creationId xmlns:a16="http://schemas.microsoft.com/office/drawing/2014/main" id="{E670F6F1-C9FB-19A5-5B96-D651F9F55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80B91-7E2F-A281-8616-ED28A2E30869}"/>
              </a:ext>
            </a:extLst>
          </p:cNvPr>
          <p:cNvSpPr>
            <a:spLocks noGrp="1"/>
          </p:cNvSpPr>
          <p:nvPr>
            <p:ph type="sldNum" sz="quarter" idx="12"/>
          </p:nvPr>
        </p:nvSpPr>
        <p:spPr/>
        <p:txBody>
          <a:bodyPr/>
          <a:lstStyle/>
          <a:p>
            <a:fld id="{C2629808-8A7A-4431-AA3B-F006D452355B}" type="slidenum">
              <a:rPr lang="en-US" smtClean="0"/>
              <a:t>‹#›</a:t>
            </a:fld>
            <a:endParaRPr lang="en-US"/>
          </a:p>
        </p:txBody>
      </p:sp>
    </p:spTree>
    <p:extLst>
      <p:ext uri="{BB962C8B-B14F-4D97-AF65-F5344CB8AC3E}">
        <p14:creationId xmlns:p14="http://schemas.microsoft.com/office/powerpoint/2010/main" val="1504654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125DCB-4324-8E0D-3F0E-97F4169708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DC6286-B5F9-E8BF-2188-CAA1D5D0F2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C2426-9AB0-9896-0D65-058DB546429B}"/>
              </a:ext>
            </a:extLst>
          </p:cNvPr>
          <p:cNvSpPr>
            <a:spLocks noGrp="1"/>
          </p:cNvSpPr>
          <p:nvPr>
            <p:ph type="dt" sz="half" idx="10"/>
          </p:nvPr>
        </p:nvSpPr>
        <p:spPr/>
        <p:txBody>
          <a:bodyPr/>
          <a:lstStyle/>
          <a:p>
            <a:fld id="{17CF0207-447A-4474-B0F9-88343DAF5341}" type="datetimeFigureOut">
              <a:rPr lang="en-US" smtClean="0"/>
              <a:t>9/20/2024</a:t>
            </a:fld>
            <a:endParaRPr lang="en-US"/>
          </a:p>
        </p:txBody>
      </p:sp>
      <p:sp>
        <p:nvSpPr>
          <p:cNvPr id="5" name="Footer Placeholder 4">
            <a:extLst>
              <a:ext uri="{FF2B5EF4-FFF2-40B4-BE49-F238E27FC236}">
                <a16:creationId xmlns:a16="http://schemas.microsoft.com/office/drawing/2014/main" id="{964AB08E-B16E-7B80-C2BF-C7359B97B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699C44-A67A-094C-1AD8-66DBD8D7F91F}"/>
              </a:ext>
            </a:extLst>
          </p:cNvPr>
          <p:cNvSpPr>
            <a:spLocks noGrp="1"/>
          </p:cNvSpPr>
          <p:nvPr>
            <p:ph type="sldNum" sz="quarter" idx="12"/>
          </p:nvPr>
        </p:nvSpPr>
        <p:spPr/>
        <p:txBody>
          <a:bodyPr/>
          <a:lstStyle/>
          <a:p>
            <a:fld id="{C2629808-8A7A-4431-AA3B-F006D452355B}" type="slidenum">
              <a:rPr lang="en-US" smtClean="0"/>
              <a:t>‹#›</a:t>
            </a:fld>
            <a:endParaRPr lang="en-US"/>
          </a:p>
        </p:txBody>
      </p:sp>
    </p:spTree>
    <p:extLst>
      <p:ext uri="{BB962C8B-B14F-4D97-AF65-F5344CB8AC3E}">
        <p14:creationId xmlns:p14="http://schemas.microsoft.com/office/powerpoint/2010/main" val="243274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8347-49A3-CFBE-730F-85C483CF12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AAEEE8-8C8A-A7A4-947F-A92A306785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A98933-5BFA-A6EB-6349-1F76B02967C1}"/>
              </a:ext>
            </a:extLst>
          </p:cNvPr>
          <p:cNvSpPr>
            <a:spLocks noGrp="1"/>
          </p:cNvSpPr>
          <p:nvPr>
            <p:ph type="dt" sz="half" idx="10"/>
          </p:nvPr>
        </p:nvSpPr>
        <p:spPr/>
        <p:txBody>
          <a:bodyPr/>
          <a:lstStyle/>
          <a:p>
            <a:fld id="{17CF0207-447A-4474-B0F9-88343DAF5341}" type="datetimeFigureOut">
              <a:rPr lang="en-US" smtClean="0"/>
              <a:t>9/20/2024</a:t>
            </a:fld>
            <a:endParaRPr lang="en-US"/>
          </a:p>
        </p:txBody>
      </p:sp>
      <p:sp>
        <p:nvSpPr>
          <p:cNvPr id="5" name="Footer Placeholder 4">
            <a:extLst>
              <a:ext uri="{FF2B5EF4-FFF2-40B4-BE49-F238E27FC236}">
                <a16:creationId xmlns:a16="http://schemas.microsoft.com/office/drawing/2014/main" id="{FFCEB74A-8D8D-E54A-2F04-8CF26557E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FA53E-DCCC-92AC-3578-291E6DEFA74A}"/>
              </a:ext>
            </a:extLst>
          </p:cNvPr>
          <p:cNvSpPr>
            <a:spLocks noGrp="1"/>
          </p:cNvSpPr>
          <p:nvPr>
            <p:ph type="sldNum" sz="quarter" idx="12"/>
          </p:nvPr>
        </p:nvSpPr>
        <p:spPr/>
        <p:txBody>
          <a:bodyPr/>
          <a:lstStyle/>
          <a:p>
            <a:fld id="{C2629808-8A7A-4431-AA3B-F006D452355B}" type="slidenum">
              <a:rPr lang="en-US" smtClean="0"/>
              <a:t>‹#›</a:t>
            </a:fld>
            <a:endParaRPr lang="en-US"/>
          </a:p>
        </p:txBody>
      </p:sp>
    </p:spTree>
    <p:extLst>
      <p:ext uri="{BB962C8B-B14F-4D97-AF65-F5344CB8AC3E}">
        <p14:creationId xmlns:p14="http://schemas.microsoft.com/office/powerpoint/2010/main" val="3805493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2621A-B7FF-088B-141B-ADD82D034C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9D71B3-E843-6977-C246-E271067A5D4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FD3D1B-E44C-D9EE-3D94-54550440F02E}"/>
              </a:ext>
            </a:extLst>
          </p:cNvPr>
          <p:cNvSpPr>
            <a:spLocks noGrp="1"/>
          </p:cNvSpPr>
          <p:nvPr>
            <p:ph type="dt" sz="half" idx="10"/>
          </p:nvPr>
        </p:nvSpPr>
        <p:spPr/>
        <p:txBody>
          <a:bodyPr/>
          <a:lstStyle/>
          <a:p>
            <a:fld id="{17CF0207-447A-4474-B0F9-88343DAF5341}" type="datetimeFigureOut">
              <a:rPr lang="en-US" smtClean="0"/>
              <a:t>9/20/2024</a:t>
            </a:fld>
            <a:endParaRPr lang="en-US"/>
          </a:p>
        </p:txBody>
      </p:sp>
      <p:sp>
        <p:nvSpPr>
          <p:cNvPr id="5" name="Footer Placeholder 4">
            <a:extLst>
              <a:ext uri="{FF2B5EF4-FFF2-40B4-BE49-F238E27FC236}">
                <a16:creationId xmlns:a16="http://schemas.microsoft.com/office/drawing/2014/main" id="{C8C61DB8-12DA-6980-77B6-97D8BA32BF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6CA288-2C89-9356-40B3-26DEB4A691CE}"/>
              </a:ext>
            </a:extLst>
          </p:cNvPr>
          <p:cNvSpPr>
            <a:spLocks noGrp="1"/>
          </p:cNvSpPr>
          <p:nvPr>
            <p:ph type="sldNum" sz="quarter" idx="12"/>
          </p:nvPr>
        </p:nvSpPr>
        <p:spPr/>
        <p:txBody>
          <a:bodyPr/>
          <a:lstStyle/>
          <a:p>
            <a:fld id="{C2629808-8A7A-4431-AA3B-F006D452355B}" type="slidenum">
              <a:rPr lang="en-US" smtClean="0"/>
              <a:t>‹#›</a:t>
            </a:fld>
            <a:endParaRPr lang="en-US"/>
          </a:p>
        </p:txBody>
      </p:sp>
    </p:spTree>
    <p:extLst>
      <p:ext uri="{BB962C8B-B14F-4D97-AF65-F5344CB8AC3E}">
        <p14:creationId xmlns:p14="http://schemas.microsoft.com/office/powerpoint/2010/main" val="3878637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9CC32-860A-6738-3CAF-59CAE96AC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6F175B-1F87-F3E7-49CD-6DA9879E83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B52385-F9FE-B601-CB99-068553CD59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1D6160-EC6F-6CCE-1D0A-50350F81BC93}"/>
              </a:ext>
            </a:extLst>
          </p:cNvPr>
          <p:cNvSpPr>
            <a:spLocks noGrp="1"/>
          </p:cNvSpPr>
          <p:nvPr>
            <p:ph type="dt" sz="half" idx="10"/>
          </p:nvPr>
        </p:nvSpPr>
        <p:spPr/>
        <p:txBody>
          <a:bodyPr/>
          <a:lstStyle/>
          <a:p>
            <a:fld id="{17CF0207-447A-4474-B0F9-88343DAF5341}" type="datetimeFigureOut">
              <a:rPr lang="en-US" smtClean="0"/>
              <a:t>9/20/2024</a:t>
            </a:fld>
            <a:endParaRPr lang="en-US"/>
          </a:p>
        </p:txBody>
      </p:sp>
      <p:sp>
        <p:nvSpPr>
          <p:cNvPr id="6" name="Footer Placeholder 5">
            <a:extLst>
              <a:ext uri="{FF2B5EF4-FFF2-40B4-BE49-F238E27FC236}">
                <a16:creationId xmlns:a16="http://schemas.microsoft.com/office/drawing/2014/main" id="{14A73368-9AB7-30E9-C59B-A4D9566285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AD0F62-3855-1260-4460-535733F46D38}"/>
              </a:ext>
            </a:extLst>
          </p:cNvPr>
          <p:cNvSpPr>
            <a:spLocks noGrp="1"/>
          </p:cNvSpPr>
          <p:nvPr>
            <p:ph type="sldNum" sz="quarter" idx="12"/>
          </p:nvPr>
        </p:nvSpPr>
        <p:spPr/>
        <p:txBody>
          <a:bodyPr/>
          <a:lstStyle/>
          <a:p>
            <a:fld id="{C2629808-8A7A-4431-AA3B-F006D452355B}" type="slidenum">
              <a:rPr lang="en-US" smtClean="0"/>
              <a:t>‹#›</a:t>
            </a:fld>
            <a:endParaRPr lang="en-US"/>
          </a:p>
        </p:txBody>
      </p:sp>
    </p:spTree>
    <p:extLst>
      <p:ext uri="{BB962C8B-B14F-4D97-AF65-F5344CB8AC3E}">
        <p14:creationId xmlns:p14="http://schemas.microsoft.com/office/powerpoint/2010/main" val="583374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A43B1-1A23-3438-FDF9-CEB3454FA5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A8F17C-A0D8-CC24-B9FA-167C8E7CDF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E265AF-CD17-F4DC-9C3F-B64627D70E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60C54F-6551-C027-5F19-7774863017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483A9B-C607-8821-5FE5-D1C0E13BF8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696567-4CC1-BBDF-F3B6-73D41DADE018}"/>
              </a:ext>
            </a:extLst>
          </p:cNvPr>
          <p:cNvSpPr>
            <a:spLocks noGrp="1"/>
          </p:cNvSpPr>
          <p:nvPr>
            <p:ph type="dt" sz="half" idx="10"/>
          </p:nvPr>
        </p:nvSpPr>
        <p:spPr/>
        <p:txBody>
          <a:bodyPr/>
          <a:lstStyle/>
          <a:p>
            <a:fld id="{17CF0207-447A-4474-B0F9-88343DAF5341}" type="datetimeFigureOut">
              <a:rPr lang="en-US" smtClean="0"/>
              <a:t>9/20/2024</a:t>
            </a:fld>
            <a:endParaRPr lang="en-US"/>
          </a:p>
        </p:txBody>
      </p:sp>
      <p:sp>
        <p:nvSpPr>
          <p:cNvPr id="8" name="Footer Placeholder 7">
            <a:extLst>
              <a:ext uri="{FF2B5EF4-FFF2-40B4-BE49-F238E27FC236}">
                <a16:creationId xmlns:a16="http://schemas.microsoft.com/office/drawing/2014/main" id="{1CC5A8B7-8C02-C2DB-A69C-9474B21136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1473A5-30DB-31D0-0E5A-34AD5902ED45}"/>
              </a:ext>
            </a:extLst>
          </p:cNvPr>
          <p:cNvSpPr>
            <a:spLocks noGrp="1"/>
          </p:cNvSpPr>
          <p:nvPr>
            <p:ph type="sldNum" sz="quarter" idx="12"/>
          </p:nvPr>
        </p:nvSpPr>
        <p:spPr/>
        <p:txBody>
          <a:bodyPr/>
          <a:lstStyle/>
          <a:p>
            <a:fld id="{C2629808-8A7A-4431-AA3B-F006D452355B}" type="slidenum">
              <a:rPr lang="en-US" smtClean="0"/>
              <a:t>‹#›</a:t>
            </a:fld>
            <a:endParaRPr lang="en-US"/>
          </a:p>
        </p:txBody>
      </p:sp>
    </p:spTree>
    <p:extLst>
      <p:ext uri="{BB962C8B-B14F-4D97-AF65-F5344CB8AC3E}">
        <p14:creationId xmlns:p14="http://schemas.microsoft.com/office/powerpoint/2010/main" val="1344711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8C05-F212-05D3-CC1F-F5D34CAE6F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2DDBC5-21DE-EDE0-D0DD-9B2C49CCEB03}"/>
              </a:ext>
            </a:extLst>
          </p:cNvPr>
          <p:cNvSpPr>
            <a:spLocks noGrp="1"/>
          </p:cNvSpPr>
          <p:nvPr>
            <p:ph type="dt" sz="half" idx="10"/>
          </p:nvPr>
        </p:nvSpPr>
        <p:spPr/>
        <p:txBody>
          <a:bodyPr/>
          <a:lstStyle/>
          <a:p>
            <a:fld id="{17CF0207-447A-4474-B0F9-88343DAF5341}" type="datetimeFigureOut">
              <a:rPr lang="en-US" smtClean="0"/>
              <a:t>9/20/2024</a:t>
            </a:fld>
            <a:endParaRPr lang="en-US"/>
          </a:p>
        </p:txBody>
      </p:sp>
      <p:sp>
        <p:nvSpPr>
          <p:cNvPr id="4" name="Footer Placeholder 3">
            <a:extLst>
              <a:ext uri="{FF2B5EF4-FFF2-40B4-BE49-F238E27FC236}">
                <a16:creationId xmlns:a16="http://schemas.microsoft.com/office/drawing/2014/main" id="{27FCE42A-3838-3E00-61E9-3651DFE5F1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EE5AD8-5D66-D75F-5799-1BF2FDCD20BF}"/>
              </a:ext>
            </a:extLst>
          </p:cNvPr>
          <p:cNvSpPr>
            <a:spLocks noGrp="1"/>
          </p:cNvSpPr>
          <p:nvPr>
            <p:ph type="sldNum" sz="quarter" idx="12"/>
          </p:nvPr>
        </p:nvSpPr>
        <p:spPr/>
        <p:txBody>
          <a:bodyPr/>
          <a:lstStyle/>
          <a:p>
            <a:fld id="{C2629808-8A7A-4431-AA3B-F006D452355B}" type="slidenum">
              <a:rPr lang="en-US" smtClean="0"/>
              <a:t>‹#›</a:t>
            </a:fld>
            <a:endParaRPr lang="en-US"/>
          </a:p>
        </p:txBody>
      </p:sp>
    </p:spTree>
    <p:extLst>
      <p:ext uri="{BB962C8B-B14F-4D97-AF65-F5344CB8AC3E}">
        <p14:creationId xmlns:p14="http://schemas.microsoft.com/office/powerpoint/2010/main" val="131656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57D7C3-76EF-585F-EAB9-9D51B394CD07}"/>
              </a:ext>
            </a:extLst>
          </p:cNvPr>
          <p:cNvSpPr>
            <a:spLocks noGrp="1"/>
          </p:cNvSpPr>
          <p:nvPr>
            <p:ph type="dt" sz="half" idx="10"/>
          </p:nvPr>
        </p:nvSpPr>
        <p:spPr/>
        <p:txBody>
          <a:bodyPr/>
          <a:lstStyle/>
          <a:p>
            <a:fld id="{17CF0207-447A-4474-B0F9-88343DAF5341}" type="datetimeFigureOut">
              <a:rPr lang="en-US" smtClean="0"/>
              <a:t>9/20/2024</a:t>
            </a:fld>
            <a:endParaRPr lang="en-US"/>
          </a:p>
        </p:txBody>
      </p:sp>
      <p:sp>
        <p:nvSpPr>
          <p:cNvPr id="3" name="Footer Placeholder 2">
            <a:extLst>
              <a:ext uri="{FF2B5EF4-FFF2-40B4-BE49-F238E27FC236}">
                <a16:creationId xmlns:a16="http://schemas.microsoft.com/office/drawing/2014/main" id="{95E6D619-2D73-5D00-5691-EDB27D19E9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354455-523D-FAE4-E795-C1C8C258764D}"/>
              </a:ext>
            </a:extLst>
          </p:cNvPr>
          <p:cNvSpPr>
            <a:spLocks noGrp="1"/>
          </p:cNvSpPr>
          <p:nvPr>
            <p:ph type="sldNum" sz="quarter" idx="12"/>
          </p:nvPr>
        </p:nvSpPr>
        <p:spPr/>
        <p:txBody>
          <a:bodyPr/>
          <a:lstStyle/>
          <a:p>
            <a:fld id="{C2629808-8A7A-4431-AA3B-F006D452355B}" type="slidenum">
              <a:rPr lang="en-US" smtClean="0"/>
              <a:t>‹#›</a:t>
            </a:fld>
            <a:endParaRPr lang="en-US"/>
          </a:p>
        </p:txBody>
      </p:sp>
    </p:spTree>
    <p:extLst>
      <p:ext uri="{BB962C8B-B14F-4D97-AF65-F5344CB8AC3E}">
        <p14:creationId xmlns:p14="http://schemas.microsoft.com/office/powerpoint/2010/main" val="279968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A309-2D9F-708F-4CDD-B6932704B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520BEB-C238-8386-34CC-B8A2B98C30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F6E8E2-1535-AEA1-6EAA-9746F7B07B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01D42D-EB09-9894-EB19-7ACAB8F1077B}"/>
              </a:ext>
            </a:extLst>
          </p:cNvPr>
          <p:cNvSpPr>
            <a:spLocks noGrp="1"/>
          </p:cNvSpPr>
          <p:nvPr>
            <p:ph type="dt" sz="half" idx="10"/>
          </p:nvPr>
        </p:nvSpPr>
        <p:spPr/>
        <p:txBody>
          <a:bodyPr/>
          <a:lstStyle/>
          <a:p>
            <a:fld id="{17CF0207-447A-4474-B0F9-88343DAF5341}" type="datetimeFigureOut">
              <a:rPr lang="en-US" smtClean="0"/>
              <a:t>9/20/2024</a:t>
            </a:fld>
            <a:endParaRPr lang="en-US"/>
          </a:p>
        </p:txBody>
      </p:sp>
      <p:sp>
        <p:nvSpPr>
          <p:cNvPr id="6" name="Footer Placeholder 5">
            <a:extLst>
              <a:ext uri="{FF2B5EF4-FFF2-40B4-BE49-F238E27FC236}">
                <a16:creationId xmlns:a16="http://schemas.microsoft.com/office/drawing/2014/main" id="{7AEC7040-9C64-73BE-AD27-187636AB58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8F06E9-F494-44F3-6C2B-E1A5B347F906}"/>
              </a:ext>
            </a:extLst>
          </p:cNvPr>
          <p:cNvSpPr>
            <a:spLocks noGrp="1"/>
          </p:cNvSpPr>
          <p:nvPr>
            <p:ph type="sldNum" sz="quarter" idx="12"/>
          </p:nvPr>
        </p:nvSpPr>
        <p:spPr/>
        <p:txBody>
          <a:bodyPr/>
          <a:lstStyle/>
          <a:p>
            <a:fld id="{C2629808-8A7A-4431-AA3B-F006D452355B}" type="slidenum">
              <a:rPr lang="en-US" smtClean="0"/>
              <a:t>‹#›</a:t>
            </a:fld>
            <a:endParaRPr lang="en-US"/>
          </a:p>
        </p:txBody>
      </p:sp>
    </p:spTree>
    <p:extLst>
      <p:ext uri="{BB962C8B-B14F-4D97-AF65-F5344CB8AC3E}">
        <p14:creationId xmlns:p14="http://schemas.microsoft.com/office/powerpoint/2010/main" val="2764880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D0726-0B6E-F762-95C2-D9EB71EE3F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442A2E-2A31-284E-5E13-9740DCBC54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8AB36D-8799-AC16-A262-2F3BBD7730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54169A-0975-65AE-F793-1434FCB5649A}"/>
              </a:ext>
            </a:extLst>
          </p:cNvPr>
          <p:cNvSpPr>
            <a:spLocks noGrp="1"/>
          </p:cNvSpPr>
          <p:nvPr>
            <p:ph type="dt" sz="half" idx="10"/>
          </p:nvPr>
        </p:nvSpPr>
        <p:spPr/>
        <p:txBody>
          <a:bodyPr/>
          <a:lstStyle/>
          <a:p>
            <a:fld id="{17CF0207-447A-4474-B0F9-88343DAF5341}" type="datetimeFigureOut">
              <a:rPr lang="en-US" smtClean="0"/>
              <a:t>9/20/2024</a:t>
            </a:fld>
            <a:endParaRPr lang="en-US"/>
          </a:p>
        </p:txBody>
      </p:sp>
      <p:sp>
        <p:nvSpPr>
          <p:cNvPr id="6" name="Footer Placeholder 5">
            <a:extLst>
              <a:ext uri="{FF2B5EF4-FFF2-40B4-BE49-F238E27FC236}">
                <a16:creationId xmlns:a16="http://schemas.microsoft.com/office/drawing/2014/main" id="{E51569F9-650C-D134-1FD8-A770C2A50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B75739-E5CA-2062-702D-B6E28340EEAE}"/>
              </a:ext>
            </a:extLst>
          </p:cNvPr>
          <p:cNvSpPr>
            <a:spLocks noGrp="1"/>
          </p:cNvSpPr>
          <p:nvPr>
            <p:ph type="sldNum" sz="quarter" idx="12"/>
          </p:nvPr>
        </p:nvSpPr>
        <p:spPr/>
        <p:txBody>
          <a:bodyPr/>
          <a:lstStyle/>
          <a:p>
            <a:fld id="{C2629808-8A7A-4431-AA3B-F006D452355B}" type="slidenum">
              <a:rPr lang="en-US" smtClean="0"/>
              <a:t>‹#›</a:t>
            </a:fld>
            <a:endParaRPr lang="en-US"/>
          </a:p>
        </p:txBody>
      </p:sp>
    </p:spTree>
    <p:extLst>
      <p:ext uri="{BB962C8B-B14F-4D97-AF65-F5344CB8AC3E}">
        <p14:creationId xmlns:p14="http://schemas.microsoft.com/office/powerpoint/2010/main" val="1578293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299CF8-9466-AD1B-6DDE-5CE6F37EF7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CC6584-9AD4-D51C-9141-4F40D230D5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C99B6-E719-AF2D-0349-91F508B20E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CF0207-447A-4474-B0F9-88343DAF5341}" type="datetimeFigureOut">
              <a:rPr lang="en-US" smtClean="0"/>
              <a:t>9/20/2024</a:t>
            </a:fld>
            <a:endParaRPr lang="en-US"/>
          </a:p>
        </p:txBody>
      </p:sp>
      <p:sp>
        <p:nvSpPr>
          <p:cNvPr id="5" name="Footer Placeholder 4">
            <a:extLst>
              <a:ext uri="{FF2B5EF4-FFF2-40B4-BE49-F238E27FC236}">
                <a16:creationId xmlns:a16="http://schemas.microsoft.com/office/drawing/2014/main" id="{A532EE54-20CE-8177-D17A-3C49DDA445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328BC60-6542-5EB8-CB4F-D532294EB1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629808-8A7A-4431-AA3B-F006D452355B}" type="slidenum">
              <a:rPr lang="en-US" smtClean="0"/>
              <a:t>‹#›</a:t>
            </a:fld>
            <a:endParaRPr lang="en-US"/>
          </a:p>
        </p:txBody>
      </p:sp>
    </p:spTree>
    <p:extLst>
      <p:ext uri="{BB962C8B-B14F-4D97-AF65-F5344CB8AC3E}">
        <p14:creationId xmlns:p14="http://schemas.microsoft.com/office/powerpoint/2010/main" val="849644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jp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hyperlink" Target="https://gcc02.safelinks.protection.outlook.com/?url=https%3A%2F%2Fwww.youtube.com%2Fwatch%3Fv%3DXbxNtPiCBK8%26pp%3DygUZZmlnaHQgc29uZyByYWNoZWwgcGxhdHRlbg%253D%253D&amp;data=05%7C02%7Cjess.clayton%40dshs.wa.gov%7C04394ce996d747e0685708dcd1d5bf5f%7C11d0e217264e400a8ba057dcc127d72d%7C0%7C0%7C638615963169240419%7CUnknown%7CTWFpbGZsb3d8eyJWIjoiMC4wLjAwMDAiLCJQIjoiV2luMzIiLCJBTiI6Ik1haWwiLCJXVCI6Mn0%3D%7C0%7C%7C%7C&amp;sdata=sWF5yLEDTc47i9kitxj5IuDltnRSzmOIrOPUfk3pxX8%3D&amp;reserved=0" TargetMode="External"/><Relationship Id="rId5" Type="http://schemas.openxmlformats.org/officeDocument/2006/relationships/hyperlink" Target="https://gcc02.safelinks.protection.outlook.com/?url=https%3A%2F%2Fwww.youtube.com%2Fwatch%3Fv%3Dl4HKyjq016U&amp;data=05%7C02%7Cjess.clayton%40dshs.wa.gov%7C04394ce996d747e0685708dcd1d5bf5f%7C11d0e217264e400a8ba057dcc127d72d%7C0%7C0%7C638615963169228795%7CUnknown%7CTWFpbGZsb3d8eyJWIjoiMC4wLjAwMDAiLCJQIjoiV2luMzIiLCJBTiI6Ik1haWwiLCJXVCI6Mn0%3D%7C0%7C%7C%7C&amp;sdata=mtvuKF1n7z6F61saRqqTwibHEUJEJAyeEVGYVsMQbdY%3D&amp;reserved=0" TargetMode="Externa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ight blue powerful ocean wave">
            <a:extLst>
              <a:ext uri="{FF2B5EF4-FFF2-40B4-BE49-F238E27FC236}">
                <a16:creationId xmlns:a16="http://schemas.microsoft.com/office/drawing/2014/main" id="{CD334EF9-235E-50FC-28D6-19005291CEB1}"/>
              </a:ext>
            </a:extLst>
          </p:cNvPr>
          <p:cNvPicPr>
            <a:picLocks noChangeAspect="1"/>
          </p:cNvPicPr>
          <p:nvPr/>
        </p:nvPicPr>
        <p:blipFill>
          <a:blip r:embed="rId3">
            <a:extLst>
              <a:ext uri="{28A0092B-C50C-407E-A947-70E740481C1C}">
                <a14:useLocalDpi xmlns:a14="http://schemas.microsoft.com/office/drawing/2010/main" val="0"/>
              </a:ext>
            </a:extLst>
          </a:blip>
          <a:srcRect b="15730"/>
          <a:stretch/>
        </p:blipFill>
        <p:spPr>
          <a:xfrm>
            <a:off x="23" y="-31"/>
            <a:ext cx="12191977" cy="6858022"/>
          </a:xfrm>
          <a:prstGeom prst="rect">
            <a:avLst/>
          </a:prstGeom>
        </p:spPr>
      </p:pic>
      <p:sp>
        <p:nvSpPr>
          <p:cNvPr id="65" name="Rectangle 64">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82000">
                <a:srgbClr val="000000">
                  <a:alpha val="24000"/>
                </a:srgbClr>
              </a:gs>
              <a:gs pos="100000">
                <a:srgbClr val="000000">
                  <a:alpha val="45000"/>
                </a:srgbClr>
              </a:gs>
              <a:gs pos="44000">
                <a:srgbClr val="C0C0C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3A7E6C6-A1DA-FC89-C784-3B7B0B04DB7A}"/>
              </a:ext>
            </a:extLst>
          </p:cNvPr>
          <p:cNvSpPr>
            <a:spLocks noGrp="1"/>
          </p:cNvSpPr>
          <p:nvPr>
            <p:ph type="ctrTitle"/>
          </p:nvPr>
        </p:nvSpPr>
        <p:spPr>
          <a:xfrm>
            <a:off x="183608" y="3085433"/>
            <a:ext cx="10860962" cy="2373278"/>
          </a:xfrm>
        </p:spPr>
        <p:txBody>
          <a:bodyPr vert="horz" lIns="91440" tIns="45720" rIns="91440" bIns="45720" rtlCol="0" anchor="t">
            <a:normAutofit/>
          </a:bodyPr>
          <a:lstStyle/>
          <a:p>
            <a:pPr algn="l"/>
            <a:r>
              <a:rPr lang="en-US" sz="4400" b="1" cap="all" spc="-100" dirty="0">
                <a:ln w="12700">
                  <a:noFill/>
                </a:ln>
                <a:solidFill>
                  <a:schemeClr val="bg1"/>
                </a:solidFill>
              </a:rPr>
              <a:t>Moving from Surviving to Thriving:</a:t>
            </a:r>
            <a:br>
              <a:rPr lang="en-US" sz="4400" b="1" cap="all" spc="-100" dirty="0">
                <a:ln w="12700">
                  <a:noFill/>
                </a:ln>
                <a:solidFill>
                  <a:schemeClr val="bg1"/>
                </a:solidFill>
              </a:rPr>
            </a:br>
            <a:br>
              <a:rPr lang="en-US" sz="2500" b="1" cap="all" spc="-100" dirty="0">
                <a:ln w="12700">
                  <a:noFill/>
                </a:ln>
                <a:solidFill>
                  <a:schemeClr val="bg1"/>
                </a:solidFill>
              </a:rPr>
            </a:br>
            <a:r>
              <a:rPr lang="en-US" sz="4000" b="1" cap="all" spc="-100" dirty="0">
                <a:ln w="12700">
                  <a:noFill/>
                </a:ln>
                <a:solidFill>
                  <a:schemeClr val="bg1"/>
                </a:solidFill>
              </a:rPr>
              <a:t>Out of the Life Raft &amp; Steering the Yacht</a:t>
            </a:r>
          </a:p>
        </p:txBody>
      </p:sp>
      <p:sp>
        <p:nvSpPr>
          <p:cNvPr id="3" name="Subtitle 2">
            <a:extLst>
              <a:ext uri="{FF2B5EF4-FFF2-40B4-BE49-F238E27FC236}">
                <a16:creationId xmlns:a16="http://schemas.microsoft.com/office/drawing/2014/main" id="{E9631E49-3352-5F6B-A9A2-F687F2C3D019}"/>
              </a:ext>
            </a:extLst>
          </p:cNvPr>
          <p:cNvSpPr>
            <a:spLocks noGrp="1"/>
          </p:cNvSpPr>
          <p:nvPr>
            <p:ph type="subTitle" idx="1"/>
          </p:nvPr>
        </p:nvSpPr>
        <p:spPr>
          <a:xfrm>
            <a:off x="183608" y="5067295"/>
            <a:ext cx="10258250" cy="1578054"/>
          </a:xfrm>
        </p:spPr>
        <p:txBody>
          <a:bodyPr anchor="b">
            <a:normAutofit/>
          </a:bodyPr>
          <a:lstStyle/>
          <a:p>
            <a:pPr algn="l"/>
            <a:r>
              <a:rPr lang="en-US" sz="3000" b="1" dirty="0">
                <a:solidFill>
                  <a:schemeClr val="bg1"/>
                </a:solidFill>
              </a:rPr>
              <a:t>Jess Clayton</a:t>
            </a:r>
          </a:p>
          <a:p>
            <a:pPr algn="l"/>
            <a:r>
              <a:rPr lang="en-US" sz="2800" b="1" dirty="0">
                <a:solidFill>
                  <a:schemeClr val="bg1"/>
                </a:solidFill>
              </a:rPr>
              <a:t>October 2024 ICSEW Professional Development Conference</a:t>
            </a:r>
          </a:p>
        </p:txBody>
      </p:sp>
    </p:spTree>
    <p:extLst>
      <p:ext uri="{BB962C8B-B14F-4D97-AF65-F5344CB8AC3E}">
        <p14:creationId xmlns:p14="http://schemas.microsoft.com/office/powerpoint/2010/main" val="5953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7978" y="0"/>
            <a:ext cx="248402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10">
            <a:extLst>
              <a:ext uri="{FF2B5EF4-FFF2-40B4-BE49-F238E27FC236}">
                <a16:creationId xmlns:a16="http://schemas.microsoft.com/office/drawing/2014/main" id="{F3D291F2-4F3B-9988-830C-3A03B6B27807}"/>
              </a:ext>
            </a:extLst>
          </p:cNvPr>
          <p:cNvSpPr>
            <a:spLocks noGrp="1"/>
          </p:cNvSpPr>
          <p:nvPr>
            <p:ph type="title"/>
          </p:nvPr>
        </p:nvSpPr>
        <p:spPr>
          <a:xfrm>
            <a:off x="601890" y="575138"/>
            <a:ext cx="11148006" cy="1330841"/>
          </a:xfrm>
          <a:prstGeom prst="rect">
            <a:avLst/>
          </a:prstGeom>
        </p:spPr>
        <p:txBody>
          <a:bodyPr vert="horz" lIns="91440" tIns="45720" rIns="91440" bIns="45720" rtlCol="0" anchor="ctr">
            <a:normAutofit/>
          </a:bodyPr>
          <a:lstStyle/>
          <a:p>
            <a:r>
              <a:rPr lang="en-US" b="1" dirty="0"/>
              <a:t>Step 3: Applying Advanced Navigation</a:t>
            </a:r>
          </a:p>
        </p:txBody>
      </p:sp>
      <p:sp>
        <p:nvSpPr>
          <p:cNvPr id="139" name="TextBox 138">
            <a:extLst>
              <a:ext uri="{FF2B5EF4-FFF2-40B4-BE49-F238E27FC236}">
                <a16:creationId xmlns:a16="http://schemas.microsoft.com/office/drawing/2014/main" id="{96508546-FF4B-0A8F-7951-2C282F237183}"/>
              </a:ext>
            </a:extLst>
          </p:cNvPr>
          <p:cNvSpPr txBox="1"/>
          <p:nvPr/>
        </p:nvSpPr>
        <p:spPr>
          <a:xfrm>
            <a:off x="601890" y="1786270"/>
            <a:ext cx="6079326" cy="4316418"/>
          </a:xfrm>
          <a:prstGeom prst="rect">
            <a:avLst/>
          </a:prstGeom>
        </p:spPr>
        <p:txBody>
          <a:bodyPr vert="horz" lIns="91440" tIns="45720" rIns="91440" bIns="45720" rtlCol="0">
            <a:normAutofit/>
          </a:bodyPr>
          <a:lstStyle/>
          <a:p>
            <a:pPr marL="114300">
              <a:lnSpc>
                <a:spcPct val="90000"/>
              </a:lnSpc>
              <a:spcAft>
                <a:spcPts val="600"/>
              </a:spcAft>
            </a:pPr>
            <a:r>
              <a:rPr lang="en-US" sz="2400" dirty="0"/>
              <a:t>Determining the best path forward</a:t>
            </a:r>
          </a:p>
          <a:p>
            <a:pPr marL="114300">
              <a:lnSpc>
                <a:spcPct val="90000"/>
              </a:lnSpc>
            </a:pPr>
            <a:endParaRPr lang="en-US" sz="1500" dirty="0"/>
          </a:p>
          <a:p>
            <a:pPr lvl="1" indent="-342900">
              <a:lnSpc>
                <a:spcPct val="90000"/>
              </a:lnSpc>
              <a:spcAft>
                <a:spcPts val="600"/>
              </a:spcAft>
              <a:buSzPct val="100000"/>
              <a:buFont typeface="Arial" panose="020B0604020202020204" pitchFamily="34" charset="0"/>
              <a:buChar char="•"/>
            </a:pPr>
            <a:r>
              <a:rPr lang="en-US" sz="2400" dirty="0"/>
              <a:t>Chart the most fuel-efficient course, given the barriers and ocean you’re traversing.</a:t>
            </a:r>
          </a:p>
          <a:p>
            <a:pPr marL="114300" lvl="1">
              <a:lnSpc>
                <a:spcPct val="90000"/>
              </a:lnSpc>
              <a:spcAft>
                <a:spcPts val="600"/>
              </a:spcAft>
              <a:buSzPct val="100000"/>
            </a:pPr>
            <a:endParaRPr lang="en-US" sz="2400" dirty="0"/>
          </a:p>
          <a:p>
            <a:pPr lvl="1" indent="-342900">
              <a:lnSpc>
                <a:spcPct val="90000"/>
              </a:lnSpc>
              <a:spcAft>
                <a:spcPts val="600"/>
              </a:spcAft>
              <a:buSzPct val="100000"/>
              <a:buFont typeface="Arial" panose="020B0604020202020204" pitchFamily="34" charset="0"/>
              <a:buChar char="•"/>
            </a:pPr>
            <a:r>
              <a:rPr lang="en-US" sz="2400" dirty="0"/>
              <a:t>Leverage your superpower to apply your unique knowledge and experience to your strategy.</a:t>
            </a:r>
          </a:p>
          <a:p>
            <a:pPr marL="114300" lvl="1">
              <a:lnSpc>
                <a:spcPct val="90000"/>
              </a:lnSpc>
              <a:spcAft>
                <a:spcPts val="600"/>
              </a:spcAft>
              <a:buSzPct val="100000"/>
            </a:pPr>
            <a:endParaRPr lang="en-US" sz="2400" dirty="0"/>
          </a:p>
          <a:p>
            <a:pPr lvl="1" indent="-342900">
              <a:lnSpc>
                <a:spcPct val="90000"/>
              </a:lnSpc>
              <a:spcAft>
                <a:spcPts val="600"/>
              </a:spcAft>
              <a:buSzPct val="100000"/>
              <a:buFont typeface="Arial" panose="020B0604020202020204" pitchFamily="34" charset="0"/>
              <a:buChar char="•"/>
            </a:pPr>
            <a:r>
              <a:rPr lang="en-US" sz="2400" dirty="0"/>
              <a:t>Pause to celebrate along the journey!</a:t>
            </a:r>
          </a:p>
          <a:p>
            <a:pPr lvl="1" indent="-342900">
              <a:lnSpc>
                <a:spcPct val="90000"/>
              </a:lnSpc>
              <a:spcAft>
                <a:spcPts val="600"/>
              </a:spcAft>
              <a:buSzPct val="100000"/>
              <a:buFont typeface="Arial" panose="020B0604020202020204" pitchFamily="34" charset="0"/>
              <a:buChar char="•"/>
            </a:pPr>
            <a:endParaRPr lang="en-US" sz="2400" dirty="0"/>
          </a:p>
          <a:p>
            <a:pPr lvl="1" indent="-342900">
              <a:lnSpc>
                <a:spcPct val="90000"/>
              </a:lnSpc>
              <a:spcAft>
                <a:spcPts val="600"/>
              </a:spcAft>
              <a:buSzPct val="100000"/>
              <a:buFont typeface="Arial" panose="020B0604020202020204" pitchFamily="34" charset="0"/>
              <a:buChar char="•"/>
            </a:pPr>
            <a:endParaRPr lang="en-US" sz="2400" dirty="0"/>
          </a:p>
        </p:txBody>
      </p:sp>
      <p:sp>
        <p:nvSpPr>
          <p:cNvPr id="140" name="Freeform: Shape 139">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127355" y="1786270"/>
            <a:ext cx="4880924" cy="423152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descr="A yacht navigation control panel, showing multiple screens, buttons switches, and levers. Demonstrates the complex nature of a yacht's navigation system.">
            <a:extLst>
              <a:ext uri="{FF2B5EF4-FFF2-40B4-BE49-F238E27FC236}">
                <a16:creationId xmlns:a16="http://schemas.microsoft.com/office/drawing/2014/main" id="{E65A67BD-655C-5BAE-47BA-8AFB252B3F5E}"/>
              </a:ext>
            </a:extLst>
          </p:cNvPr>
          <p:cNvPicPr>
            <a:picLocks noChangeAspect="1"/>
          </p:cNvPicPr>
          <p:nvPr/>
        </p:nvPicPr>
        <p:blipFill>
          <a:blip r:embed="rId4">
            <a:extLst>
              <a:ext uri="{28A0092B-C50C-407E-A947-70E740481C1C}">
                <a14:useLocalDpi xmlns:a14="http://schemas.microsoft.com/office/drawing/2010/main" val="0"/>
              </a:ext>
            </a:extLst>
          </a:blip>
          <a:srcRect l="11181" r="11181"/>
          <a:stretch/>
        </p:blipFill>
        <p:spPr>
          <a:xfrm>
            <a:off x="7332829" y="2045562"/>
            <a:ext cx="4417067" cy="3783626"/>
          </a:xfrm>
          <a:prstGeom prst="rect">
            <a:avLst/>
          </a:prstGeom>
        </p:spPr>
      </p:pic>
    </p:spTree>
    <p:extLst>
      <p:ext uri="{BB962C8B-B14F-4D97-AF65-F5344CB8AC3E}">
        <p14:creationId xmlns:p14="http://schemas.microsoft.com/office/powerpoint/2010/main" val="1015181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7978" y="0"/>
            <a:ext cx="248402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11">
            <a:extLst>
              <a:ext uri="{FF2B5EF4-FFF2-40B4-BE49-F238E27FC236}">
                <a16:creationId xmlns:a16="http://schemas.microsoft.com/office/drawing/2014/main" id="{F3D291F2-4F3B-9988-830C-3A03B6B27807}"/>
              </a:ext>
            </a:extLst>
          </p:cNvPr>
          <p:cNvSpPr>
            <a:spLocks noGrp="1"/>
          </p:cNvSpPr>
          <p:nvPr>
            <p:ph type="title"/>
          </p:nvPr>
        </p:nvSpPr>
        <p:spPr>
          <a:xfrm>
            <a:off x="601890" y="575138"/>
            <a:ext cx="11148006" cy="1330841"/>
          </a:xfrm>
          <a:prstGeom prst="rect">
            <a:avLst/>
          </a:prstGeom>
        </p:spPr>
        <p:txBody>
          <a:bodyPr vert="horz" lIns="91440" tIns="45720" rIns="91440" bIns="45720" rtlCol="0" anchor="ctr">
            <a:normAutofit/>
          </a:bodyPr>
          <a:lstStyle/>
          <a:p>
            <a:r>
              <a:rPr lang="en-US" b="1" dirty="0"/>
              <a:t>Step 4: Steering the Yacht</a:t>
            </a:r>
          </a:p>
        </p:txBody>
      </p:sp>
      <p:sp>
        <p:nvSpPr>
          <p:cNvPr id="139" name="TextBox 138">
            <a:extLst>
              <a:ext uri="{FF2B5EF4-FFF2-40B4-BE49-F238E27FC236}">
                <a16:creationId xmlns:a16="http://schemas.microsoft.com/office/drawing/2014/main" id="{96508546-FF4B-0A8F-7951-2C282F237183}"/>
              </a:ext>
            </a:extLst>
          </p:cNvPr>
          <p:cNvSpPr txBox="1"/>
          <p:nvPr/>
        </p:nvSpPr>
        <p:spPr>
          <a:xfrm>
            <a:off x="601890" y="2872119"/>
            <a:ext cx="6079326" cy="1642730"/>
          </a:xfrm>
          <a:prstGeom prst="rect">
            <a:avLst/>
          </a:prstGeom>
        </p:spPr>
        <p:txBody>
          <a:bodyPr vert="horz" lIns="91440" tIns="45720" rIns="91440" bIns="45720" rtlCol="0">
            <a:normAutofit/>
          </a:bodyPr>
          <a:lstStyle/>
          <a:p>
            <a:pPr marL="114300">
              <a:lnSpc>
                <a:spcPct val="90000"/>
              </a:lnSpc>
              <a:spcAft>
                <a:spcPts val="600"/>
              </a:spcAft>
            </a:pPr>
            <a:r>
              <a:rPr lang="en-US" sz="2400" dirty="0"/>
              <a:t>Taking action directing your own path</a:t>
            </a:r>
          </a:p>
          <a:p>
            <a:pPr marL="114300">
              <a:lnSpc>
                <a:spcPct val="90000"/>
              </a:lnSpc>
            </a:pPr>
            <a:endParaRPr lang="en-US" sz="1500" dirty="0"/>
          </a:p>
          <a:p>
            <a:pPr lvl="1" indent="-342900">
              <a:lnSpc>
                <a:spcPct val="90000"/>
              </a:lnSpc>
              <a:spcAft>
                <a:spcPts val="600"/>
              </a:spcAft>
              <a:buSzPct val="100000"/>
              <a:buFont typeface="Arial" panose="020B0604020202020204" pitchFamily="34" charset="0"/>
              <a:buChar char="•"/>
            </a:pPr>
            <a:r>
              <a:rPr lang="en-US" sz="2400" dirty="0"/>
              <a:t>Turn on the engine and propel the pro-equity, anti-racism work forward!</a:t>
            </a:r>
          </a:p>
          <a:p>
            <a:pPr lvl="1" indent="-342900">
              <a:lnSpc>
                <a:spcPct val="90000"/>
              </a:lnSpc>
              <a:spcAft>
                <a:spcPts val="600"/>
              </a:spcAft>
              <a:buSzPct val="100000"/>
              <a:buFont typeface="Arial" panose="020B0604020202020204" pitchFamily="34" charset="0"/>
              <a:buChar char="•"/>
            </a:pPr>
            <a:endParaRPr lang="en-US" sz="2400" dirty="0"/>
          </a:p>
        </p:txBody>
      </p:sp>
      <p:sp>
        <p:nvSpPr>
          <p:cNvPr id="140" name="Freeform: Shape 139">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127355" y="1786270"/>
            <a:ext cx="4880924" cy="423152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descr="A woman's arms steering a yacht wheel on open water.">
            <a:extLst>
              <a:ext uri="{FF2B5EF4-FFF2-40B4-BE49-F238E27FC236}">
                <a16:creationId xmlns:a16="http://schemas.microsoft.com/office/drawing/2014/main" id="{E65A67BD-655C-5BAE-47BA-8AFB252B3F5E}"/>
              </a:ext>
            </a:extLst>
          </p:cNvPr>
          <p:cNvPicPr>
            <a:picLocks noChangeAspect="1"/>
          </p:cNvPicPr>
          <p:nvPr/>
        </p:nvPicPr>
        <p:blipFill>
          <a:blip r:embed="rId4">
            <a:extLst>
              <a:ext uri="{28A0092B-C50C-407E-A947-70E740481C1C}">
                <a14:useLocalDpi xmlns:a14="http://schemas.microsoft.com/office/drawing/2010/main" val="0"/>
              </a:ext>
            </a:extLst>
          </a:blip>
          <a:srcRect t="11748" b="11748"/>
          <a:stretch/>
        </p:blipFill>
        <p:spPr>
          <a:xfrm>
            <a:off x="7332829" y="2045562"/>
            <a:ext cx="4417067" cy="3783626"/>
          </a:xfrm>
          <a:prstGeom prst="rect">
            <a:avLst/>
          </a:prstGeom>
        </p:spPr>
      </p:pic>
    </p:spTree>
    <p:extLst>
      <p:ext uri="{BB962C8B-B14F-4D97-AF65-F5344CB8AC3E}">
        <p14:creationId xmlns:p14="http://schemas.microsoft.com/office/powerpoint/2010/main" val="4119839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7978" y="0"/>
            <a:ext cx="248402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3">
            <a:extLst>
              <a:ext uri="{FF2B5EF4-FFF2-40B4-BE49-F238E27FC236}">
                <a16:creationId xmlns:a16="http://schemas.microsoft.com/office/drawing/2014/main" id="{BD51FA23-D05B-57B0-0C27-41548F950AF5}"/>
              </a:ext>
            </a:extLst>
          </p:cNvPr>
          <p:cNvSpPr>
            <a:spLocks noGrp="1"/>
          </p:cNvSpPr>
          <p:nvPr>
            <p:ph type="title"/>
          </p:nvPr>
        </p:nvSpPr>
        <p:spPr>
          <a:xfrm>
            <a:off x="640080" y="640080"/>
            <a:ext cx="2752354" cy="2709275"/>
          </a:xfrm>
          <a:prstGeom prst="rect">
            <a:avLst/>
          </a:prstGeom>
          <a:solidFill>
            <a:srgbClr val="41696F"/>
          </a:solidFill>
          <a:ln>
            <a:solidFill>
              <a:srgbClr val="41696F"/>
            </a:solidFill>
          </a:ln>
        </p:spPr>
        <p:txBody>
          <a:bodyPr vert="horz" lIns="91440" tIns="45720" rIns="91440" bIns="45720" rtlCol="0" anchor="ctr">
            <a:normAutofit/>
          </a:bodyPr>
          <a:lstStyle/>
          <a:p>
            <a:pPr algn="ctr"/>
            <a:r>
              <a:rPr lang="en-US" sz="2800" b="1" kern="1200" dirty="0">
                <a:solidFill>
                  <a:srgbClr val="FFFFFF"/>
                </a:solidFill>
                <a:latin typeface="+mj-lt"/>
                <a:ea typeface="+mj-ea"/>
                <a:cs typeface="+mj-cs"/>
              </a:rPr>
              <a:t>Q &amp; A</a:t>
            </a:r>
          </a:p>
        </p:txBody>
      </p:sp>
      <p:sp>
        <p:nvSpPr>
          <p:cNvPr id="140" name="Freeform: Shape 139">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127355" y="1786270"/>
            <a:ext cx="4880924" cy="423152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descr="Multi-story yacht cruising a calm ocean.">
            <a:extLst>
              <a:ext uri="{FF2B5EF4-FFF2-40B4-BE49-F238E27FC236}">
                <a16:creationId xmlns:a16="http://schemas.microsoft.com/office/drawing/2014/main" id="{E65A67BD-655C-5BAE-47BA-8AFB252B3F5E}"/>
              </a:ext>
            </a:extLst>
          </p:cNvPr>
          <p:cNvPicPr>
            <a:picLocks noChangeAspect="1"/>
          </p:cNvPicPr>
          <p:nvPr/>
        </p:nvPicPr>
        <p:blipFill>
          <a:blip r:embed="rId4">
            <a:extLst>
              <a:ext uri="{28A0092B-C50C-407E-A947-70E740481C1C}">
                <a14:useLocalDpi xmlns:a14="http://schemas.microsoft.com/office/drawing/2010/main" val="0"/>
              </a:ext>
            </a:extLst>
          </a:blip>
          <a:srcRect l="25" r="25"/>
          <a:stretch/>
        </p:blipFill>
        <p:spPr>
          <a:xfrm>
            <a:off x="7332829" y="2045562"/>
            <a:ext cx="4417067" cy="3783626"/>
          </a:xfrm>
          <a:prstGeom prst="rect">
            <a:avLst/>
          </a:prstGeom>
        </p:spPr>
      </p:pic>
    </p:spTree>
    <p:extLst>
      <p:ext uri="{BB962C8B-B14F-4D97-AF65-F5344CB8AC3E}">
        <p14:creationId xmlns:p14="http://schemas.microsoft.com/office/powerpoint/2010/main" val="35075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3000"/>
            <a:lum/>
          </a:blip>
          <a:srcRect/>
          <a:stretch>
            <a:fillRect t="-9000" b="-9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D291F2-4F3B-9988-830C-3A03B6B27807}"/>
              </a:ext>
            </a:extLst>
          </p:cNvPr>
          <p:cNvSpPr>
            <a:spLocks noGrp="1"/>
          </p:cNvSpPr>
          <p:nvPr>
            <p:ph type="title"/>
          </p:nvPr>
        </p:nvSpPr>
        <p:spPr>
          <a:xfrm>
            <a:off x="2923673" y="254856"/>
            <a:ext cx="6344652" cy="1371600"/>
          </a:xfrm>
        </p:spPr>
        <p:txBody>
          <a:bodyPr>
            <a:normAutofit/>
          </a:bodyPr>
          <a:lstStyle/>
          <a:p>
            <a:r>
              <a:rPr lang="en-US" b="1" dirty="0"/>
              <a:t>Workshop Outcomes</a:t>
            </a:r>
          </a:p>
        </p:txBody>
      </p:sp>
      <p:sp>
        <p:nvSpPr>
          <p:cNvPr id="4" name="TextBox 3">
            <a:extLst>
              <a:ext uri="{FF2B5EF4-FFF2-40B4-BE49-F238E27FC236}">
                <a16:creationId xmlns:a16="http://schemas.microsoft.com/office/drawing/2014/main" id="{2B72DDC9-0C15-5F8A-B1A0-4FC37CA861B4}"/>
              </a:ext>
            </a:extLst>
          </p:cNvPr>
          <p:cNvSpPr txBox="1"/>
          <p:nvPr/>
        </p:nvSpPr>
        <p:spPr>
          <a:xfrm>
            <a:off x="2654191" y="1626456"/>
            <a:ext cx="6883616" cy="477054"/>
          </a:xfrm>
          <a:prstGeom prst="rect">
            <a:avLst/>
          </a:prstGeom>
          <a:noFill/>
        </p:spPr>
        <p:txBody>
          <a:bodyPr wrap="none" rtlCol="0">
            <a:spAutoFit/>
          </a:bodyPr>
          <a:lstStyle/>
          <a:p>
            <a:r>
              <a:rPr lang="en-US" sz="2500" b="1" dirty="0"/>
              <a:t>At the conclusion of this workshop, you will</a:t>
            </a:r>
            <a:endParaRPr lang="en-US" sz="2500" dirty="0"/>
          </a:p>
        </p:txBody>
      </p:sp>
      <p:sp>
        <p:nvSpPr>
          <p:cNvPr id="6" name="Rectangle: Rounded Corners 5">
            <a:extLst>
              <a:ext uri="{FF2B5EF4-FFF2-40B4-BE49-F238E27FC236}">
                <a16:creationId xmlns:a16="http://schemas.microsoft.com/office/drawing/2014/main" id="{DCD88573-720D-A509-A876-64BA38011AB8}"/>
              </a:ext>
              <a:ext uri="{C183D7F6-B498-43B3-948B-1728B52AA6E4}">
                <adec:decorative xmlns:adec="http://schemas.microsoft.com/office/drawing/2017/decorative" val="1"/>
              </a:ext>
            </a:extLst>
          </p:cNvPr>
          <p:cNvSpPr/>
          <p:nvPr/>
        </p:nvSpPr>
        <p:spPr>
          <a:xfrm>
            <a:off x="575911" y="2454699"/>
            <a:ext cx="11040177" cy="1102039"/>
          </a:xfrm>
          <a:prstGeom prst="roundRect">
            <a:avLst>
              <a:gd name="adj" fmla="val 10000"/>
            </a:avLst>
          </a:prstGeom>
          <a:ln w="15875">
            <a:solidFill>
              <a:srgbClr val="0070C0"/>
            </a:solid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6" descr="Head with Gears, representing knowledge">
            <a:extLst>
              <a:ext uri="{FF2B5EF4-FFF2-40B4-BE49-F238E27FC236}">
                <a16:creationId xmlns:a16="http://schemas.microsoft.com/office/drawing/2014/main" id="{783F023B-995B-4C62-4D7F-5694114F08E7}"/>
              </a:ext>
            </a:extLst>
          </p:cNvPr>
          <p:cNvSpPr/>
          <p:nvPr/>
        </p:nvSpPr>
        <p:spPr>
          <a:xfrm>
            <a:off x="909278" y="2702658"/>
            <a:ext cx="606121" cy="606121"/>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8" name="TextBox 4">
            <a:extLst>
              <a:ext uri="{FF2B5EF4-FFF2-40B4-BE49-F238E27FC236}">
                <a16:creationId xmlns:a16="http://schemas.microsoft.com/office/drawing/2014/main" id="{6C39993A-B616-B261-C736-76934AAB220F}"/>
              </a:ext>
            </a:extLst>
          </p:cNvPr>
          <p:cNvSpPr/>
          <p:nvPr/>
        </p:nvSpPr>
        <p:spPr>
          <a:xfrm>
            <a:off x="1848766" y="2454699"/>
            <a:ext cx="9767321" cy="1102039"/>
          </a:xfrm>
          <a:custGeom>
            <a:avLst/>
            <a:gdLst>
              <a:gd name="connsiteX0" fmla="*/ 0 w 9767321"/>
              <a:gd name="connsiteY0" fmla="*/ 0 h 1102039"/>
              <a:gd name="connsiteX1" fmla="*/ 9767321 w 9767321"/>
              <a:gd name="connsiteY1" fmla="*/ 0 h 1102039"/>
              <a:gd name="connsiteX2" fmla="*/ 9767321 w 9767321"/>
              <a:gd name="connsiteY2" fmla="*/ 1102039 h 1102039"/>
              <a:gd name="connsiteX3" fmla="*/ 0 w 9767321"/>
              <a:gd name="connsiteY3" fmla="*/ 1102039 h 1102039"/>
              <a:gd name="connsiteX4" fmla="*/ 0 w 9767321"/>
              <a:gd name="connsiteY4" fmla="*/ 0 h 110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7321" h="1102039">
                <a:moveTo>
                  <a:pt x="0" y="0"/>
                </a:moveTo>
                <a:lnTo>
                  <a:pt x="9767321" y="0"/>
                </a:lnTo>
                <a:lnTo>
                  <a:pt x="9767321" y="1102039"/>
                </a:lnTo>
                <a:lnTo>
                  <a:pt x="0" y="11020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6633" tIns="116633" rIns="116633" bIns="116633" numCol="1" spcCol="1270" anchor="ctr" anchorCtr="0">
            <a:noAutofit/>
          </a:bodyPr>
          <a:lstStyle/>
          <a:p>
            <a:pPr marL="0" lvl="0" indent="0" algn="l" defTabSz="1022350">
              <a:lnSpc>
                <a:spcPct val="100000"/>
              </a:lnSpc>
              <a:spcBef>
                <a:spcPct val="0"/>
              </a:spcBef>
              <a:spcAft>
                <a:spcPct val="35000"/>
              </a:spcAft>
              <a:buNone/>
            </a:pPr>
            <a:r>
              <a:rPr lang="en-US" sz="2300" kern="1200" dirty="0"/>
              <a:t>Know how to leverage your personal story overcoming adversities and roadblocks</a:t>
            </a:r>
          </a:p>
        </p:txBody>
      </p:sp>
      <p:sp>
        <p:nvSpPr>
          <p:cNvPr id="9" name="Rectangle: Rounded Corners 8">
            <a:extLst>
              <a:ext uri="{FF2B5EF4-FFF2-40B4-BE49-F238E27FC236}">
                <a16:creationId xmlns:a16="http://schemas.microsoft.com/office/drawing/2014/main" id="{6B29A33F-F3E0-1623-9058-2AD045C03FC7}"/>
              </a:ext>
              <a:ext uri="{C183D7F6-B498-43B3-948B-1728B52AA6E4}">
                <adec:decorative xmlns:adec="http://schemas.microsoft.com/office/drawing/2017/decorative" val="1"/>
              </a:ext>
            </a:extLst>
          </p:cNvPr>
          <p:cNvSpPr/>
          <p:nvPr/>
        </p:nvSpPr>
        <p:spPr>
          <a:xfrm>
            <a:off x="575911" y="3832249"/>
            <a:ext cx="11040177" cy="1102039"/>
          </a:xfrm>
          <a:prstGeom prst="roundRect">
            <a:avLst>
              <a:gd name="adj" fmla="val 10000"/>
            </a:avLst>
          </a:prstGeom>
          <a:ln w="15875">
            <a:solidFill>
              <a:srgbClr val="0070C0"/>
            </a:solid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Rectangle 9" descr="Group Success">
            <a:extLst>
              <a:ext uri="{FF2B5EF4-FFF2-40B4-BE49-F238E27FC236}">
                <a16:creationId xmlns:a16="http://schemas.microsoft.com/office/drawing/2014/main" id="{95731E8A-336D-C971-FE41-FA093792066F}"/>
              </a:ext>
            </a:extLst>
          </p:cNvPr>
          <p:cNvSpPr/>
          <p:nvPr/>
        </p:nvSpPr>
        <p:spPr>
          <a:xfrm>
            <a:off x="909278" y="4080208"/>
            <a:ext cx="606121" cy="606121"/>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TextBox 5">
            <a:extLst>
              <a:ext uri="{FF2B5EF4-FFF2-40B4-BE49-F238E27FC236}">
                <a16:creationId xmlns:a16="http://schemas.microsoft.com/office/drawing/2014/main" id="{D835D29D-5185-310D-3ED5-7E41B734EA38}"/>
              </a:ext>
            </a:extLst>
          </p:cNvPr>
          <p:cNvSpPr/>
          <p:nvPr/>
        </p:nvSpPr>
        <p:spPr>
          <a:xfrm>
            <a:off x="1848766" y="3832249"/>
            <a:ext cx="9767321" cy="1102039"/>
          </a:xfrm>
          <a:custGeom>
            <a:avLst/>
            <a:gdLst>
              <a:gd name="connsiteX0" fmla="*/ 0 w 9767321"/>
              <a:gd name="connsiteY0" fmla="*/ 0 h 1102039"/>
              <a:gd name="connsiteX1" fmla="*/ 9767321 w 9767321"/>
              <a:gd name="connsiteY1" fmla="*/ 0 h 1102039"/>
              <a:gd name="connsiteX2" fmla="*/ 9767321 w 9767321"/>
              <a:gd name="connsiteY2" fmla="*/ 1102039 h 1102039"/>
              <a:gd name="connsiteX3" fmla="*/ 0 w 9767321"/>
              <a:gd name="connsiteY3" fmla="*/ 1102039 h 1102039"/>
              <a:gd name="connsiteX4" fmla="*/ 0 w 9767321"/>
              <a:gd name="connsiteY4" fmla="*/ 0 h 110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7321" h="1102039">
                <a:moveTo>
                  <a:pt x="0" y="0"/>
                </a:moveTo>
                <a:lnTo>
                  <a:pt x="9767321" y="0"/>
                </a:lnTo>
                <a:lnTo>
                  <a:pt x="9767321" y="1102039"/>
                </a:lnTo>
                <a:lnTo>
                  <a:pt x="0" y="11020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6633" tIns="116633" rIns="116633" bIns="116633" numCol="1" spcCol="1270" anchor="ctr" anchorCtr="0">
            <a:noAutofit/>
          </a:bodyPr>
          <a:lstStyle/>
          <a:p>
            <a:pPr marL="0" lvl="0" indent="0" algn="l" defTabSz="1022350">
              <a:lnSpc>
                <a:spcPct val="100000"/>
              </a:lnSpc>
              <a:spcBef>
                <a:spcPct val="0"/>
              </a:spcBef>
              <a:spcAft>
                <a:spcPct val="35000"/>
              </a:spcAft>
              <a:buNone/>
            </a:pPr>
            <a:r>
              <a:rPr lang="en-US" sz="2300" kern="1200" dirty="0"/>
              <a:t>Understand how to strategically navigate the 4 steps of bringing diversity, equity, access, inclusion and belonging (DEAIB) into your professional role</a:t>
            </a:r>
          </a:p>
        </p:txBody>
      </p:sp>
      <p:sp>
        <p:nvSpPr>
          <p:cNvPr id="12" name="Rectangle: Rounded Corners 11">
            <a:extLst>
              <a:ext uri="{FF2B5EF4-FFF2-40B4-BE49-F238E27FC236}">
                <a16:creationId xmlns:a16="http://schemas.microsoft.com/office/drawing/2014/main" id="{B7DC49B9-3F9F-C7AF-57FE-84FEEA3AC942}"/>
              </a:ext>
              <a:ext uri="{C183D7F6-B498-43B3-948B-1728B52AA6E4}">
                <adec:decorative xmlns:adec="http://schemas.microsoft.com/office/drawing/2017/decorative" val="1"/>
              </a:ext>
            </a:extLst>
          </p:cNvPr>
          <p:cNvSpPr/>
          <p:nvPr/>
        </p:nvSpPr>
        <p:spPr>
          <a:xfrm>
            <a:off x="575911" y="5209799"/>
            <a:ext cx="11040177" cy="1102039"/>
          </a:xfrm>
          <a:prstGeom prst="roundRect">
            <a:avLst>
              <a:gd name="adj" fmla="val 10000"/>
            </a:avLst>
          </a:prstGeom>
          <a:ln w="15875">
            <a:solidFill>
              <a:srgbClr val="0070C0"/>
            </a:solid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Rectangle 12" descr="Checkmark">
            <a:extLst>
              <a:ext uri="{FF2B5EF4-FFF2-40B4-BE49-F238E27FC236}">
                <a16:creationId xmlns:a16="http://schemas.microsoft.com/office/drawing/2014/main" id="{C086B4EA-A9C7-0A77-003F-3E0C9B42328E}"/>
              </a:ext>
            </a:extLst>
          </p:cNvPr>
          <p:cNvSpPr/>
          <p:nvPr/>
        </p:nvSpPr>
        <p:spPr>
          <a:xfrm>
            <a:off x="909278" y="5457758"/>
            <a:ext cx="606121" cy="606121"/>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TextBox 6">
            <a:extLst>
              <a:ext uri="{FF2B5EF4-FFF2-40B4-BE49-F238E27FC236}">
                <a16:creationId xmlns:a16="http://schemas.microsoft.com/office/drawing/2014/main" id="{D1CADAFF-B434-C909-D415-3E32AB9FB19F}"/>
              </a:ext>
            </a:extLst>
          </p:cNvPr>
          <p:cNvSpPr/>
          <p:nvPr/>
        </p:nvSpPr>
        <p:spPr>
          <a:xfrm>
            <a:off x="1848766" y="5209799"/>
            <a:ext cx="9767321" cy="1102039"/>
          </a:xfrm>
          <a:custGeom>
            <a:avLst/>
            <a:gdLst>
              <a:gd name="connsiteX0" fmla="*/ 0 w 9767321"/>
              <a:gd name="connsiteY0" fmla="*/ 0 h 1102039"/>
              <a:gd name="connsiteX1" fmla="*/ 9767321 w 9767321"/>
              <a:gd name="connsiteY1" fmla="*/ 0 h 1102039"/>
              <a:gd name="connsiteX2" fmla="*/ 9767321 w 9767321"/>
              <a:gd name="connsiteY2" fmla="*/ 1102039 h 1102039"/>
              <a:gd name="connsiteX3" fmla="*/ 0 w 9767321"/>
              <a:gd name="connsiteY3" fmla="*/ 1102039 h 1102039"/>
              <a:gd name="connsiteX4" fmla="*/ 0 w 9767321"/>
              <a:gd name="connsiteY4" fmla="*/ 0 h 110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7321" h="1102039">
                <a:moveTo>
                  <a:pt x="0" y="0"/>
                </a:moveTo>
                <a:lnTo>
                  <a:pt x="9767321" y="0"/>
                </a:lnTo>
                <a:lnTo>
                  <a:pt x="9767321" y="1102039"/>
                </a:lnTo>
                <a:lnTo>
                  <a:pt x="0" y="11020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6633" tIns="116633" rIns="116633" bIns="116633" numCol="1" spcCol="1270" anchor="ctr" anchorCtr="0">
            <a:noAutofit/>
          </a:bodyPr>
          <a:lstStyle/>
          <a:p>
            <a:pPr marL="0" lvl="0" indent="0" algn="l" defTabSz="1022350">
              <a:lnSpc>
                <a:spcPct val="100000"/>
              </a:lnSpc>
              <a:spcBef>
                <a:spcPct val="0"/>
              </a:spcBef>
              <a:spcAft>
                <a:spcPct val="35000"/>
              </a:spcAft>
              <a:buNone/>
            </a:pPr>
            <a:r>
              <a:rPr lang="en-US" sz="2300" kern="1200" dirty="0"/>
              <a:t>Apply the steps for a current desired outcome in your state service role</a:t>
            </a:r>
          </a:p>
        </p:txBody>
      </p:sp>
    </p:spTree>
    <p:extLst>
      <p:ext uri="{BB962C8B-B14F-4D97-AF65-F5344CB8AC3E}">
        <p14:creationId xmlns:p14="http://schemas.microsoft.com/office/powerpoint/2010/main" val="1944867559"/>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3000"/>
                <a:satMod val="150000"/>
                <a:shade val="98000"/>
                <a:lumMod val="102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6AA24DE7-C336-4994-8C52-D9B3F3D0F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3311" y="953311"/>
            <a:ext cx="10603149" cy="5263867"/>
          </a:xfrm>
          <a:prstGeom prst="roundRect">
            <a:avLst>
              <a:gd name="adj" fmla="val 1566"/>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F3D291F2-4F3B-9988-830C-3A03B6B27807}"/>
              </a:ext>
            </a:extLst>
          </p:cNvPr>
          <p:cNvSpPr>
            <a:spLocks noGrp="1"/>
          </p:cNvSpPr>
          <p:nvPr>
            <p:ph type="title"/>
          </p:nvPr>
        </p:nvSpPr>
        <p:spPr>
          <a:xfrm>
            <a:off x="640080" y="640080"/>
            <a:ext cx="2752354" cy="2709275"/>
          </a:xfrm>
          <a:prstGeom prst="rect">
            <a:avLst/>
          </a:prstGeom>
          <a:solidFill>
            <a:srgbClr val="41696F"/>
          </a:solidFill>
          <a:ln>
            <a:solidFill>
              <a:srgbClr val="41696F"/>
            </a:solidFill>
          </a:ln>
        </p:spPr>
        <p:txBody>
          <a:bodyPr vert="horz" lIns="91440" tIns="45720" rIns="91440" bIns="45720" rtlCol="0" anchor="ctr">
            <a:normAutofit/>
          </a:bodyPr>
          <a:lstStyle/>
          <a:p>
            <a:pPr algn="ctr"/>
            <a:r>
              <a:rPr lang="en-US" sz="2800" b="1" kern="1200" dirty="0">
                <a:solidFill>
                  <a:srgbClr val="FFFFFF"/>
                </a:solidFill>
                <a:latin typeface="+mj-lt"/>
                <a:ea typeface="+mj-ea"/>
                <a:cs typeface="+mj-cs"/>
              </a:rPr>
              <a:t>My Story</a:t>
            </a:r>
          </a:p>
        </p:txBody>
      </p:sp>
      <p:pic>
        <p:nvPicPr>
          <p:cNvPr id="9" name="Picture 8" descr="A life raft being thrown around in a tumultuous sea">
            <a:extLst>
              <a:ext uri="{FF2B5EF4-FFF2-40B4-BE49-F238E27FC236}">
                <a16:creationId xmlns:a16="http://schemas.microsoft.com/office/drawing/2014/main" id="{E65A67BD-655C-5BAE-47BA-8AFB252B3F5E}"/>
              </a:ext>
            </a:extLst>
          </p:cNvPr>
          <p:cNvPicPr>
            <a:picLocks noChangeAspect="1"/>
          </p:cNvPicPr>
          <p:nvPr/>
        </p:nvPicPr>
        <p:blipFill>
          <a:blip r:embed="rId4">
            <a:extLst>
              <a:ext uri="{28A0092B-C50C-407E-A947-70E740481C1C}">
                <a14:useLocalDpi xmlns:a14="http://schemas.microsoft.com/office/drawing/2010/main" val="0"/>
              </a:ext>
            </a:extLst>
          </a:blip>
          <a:stretch/>
        </p:blipFill>
        <p:spPr>
          <a:xfrm>
            <a:off x="4110665" y="1725619"/>
            <a:ext cx="6804078" cy="3719178"/>
          </a:xfrm>
          <a:prstGeom prst="rect">
            <a:avLst/>
          </a:prstGeom>
        </p:spPr>
      </p:pic>
    </p:spTree>
    <p:extLst>
      <p:ext uri="{BB962C8B-B14F-4D97-AF65-F5344CB8AC3E}">
        <p14:creationId xmlns:p14="http://schemas.microsoft.com/office/powerpoint/2010/main" val="4195481081"/>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3000"/>
                <a:satMod val="150000"/>
                <a:shade val="98000"/>
                <a:lumMod val="102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6AA24DE7-C336-4994-8C52-D9B3F3D0F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3311" y="953311"/>
            <a:ext cx="10603149" cy="5263867"/>
          </a:xfrm>
          <a:prstGeom prst="roundRect">
            <a:avLst>
              <a:gd name="adj" fmla="val 1566"/>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F3D291F2-4F3B-9988-830C-3A03B6B27807}"/>
              </a:ext>
            </a:extLst>
          </p:cNvPr>
          <p:cNvSpPr>
            <a:spLocks noGrp="1"/>
          </p:cNvSpPr>
          <p:nvPr>
            <p:ph type="title"/>
          </p:nvPr>
        </p:nvSpPr>
        <p:spPr>
          <a:xfrm>
            <a:off x="640080" y="640080"/>
            <a:ext cx="2752354" cy="2709275"/>
          </a:xfrm>
          <a:prstGeom prst="rect">
            <a:avLst/>
          </a:prstGeom>
          <a:solidFill>
            <a:srgbClr val="41696F"/>
          </a:solidFill>
          <a:ln>
            <a:solidFill>
              <a:srgbClr val="41696F"/>
            </a:solidFill>
          </a:ln>
        </p:spPr>
        <p:txBody>
          <a:bodyPr vert="horz" lIns="91440" tIns="45720" rIns="91440" bIns="45720" rtlCol="0" anchor="ctr">
            <a:normAutofit/>
          </a:bodyPr>
          <a:lstStyle/>
          <a:p>
            <a:pPr algn="ctr"/>
            <a:r>
              <a:rPr lang="en-US" sz="2800" b="1" kern="1200" dirty="0">
                <a:solidFill>
                  <a:srgbClr val="FFFFFF"/>
                </a:solidFill>
                <a:latin typeface="+mj-lt"/>
                <a:ea typeface="+mj-ea"/>
                <a:cs typeface="+mj-cs"/>
              </a:rPr>
              <a:t>Rechargeable Self-Confidence</a:t>
            </a:r>
          </a:p>
        </p:txBody>
      </p:sp>
      <p:pic>
        <p:nvPicPr>
          <p:cNvPr id="9" name="Picture 8" descr="A life raft being thrown around in a tumultuous sea">
            <a:extLst>
              <a:ext uri="{FF2B5EF4-FFF2-40B4-BE49-F238E27FC236}">
                <a16:creationId xmlns:a16="http://schemas.microsoft.com/office/drawing/2014/main" id="{E65A67BD-655C-5BAE-47BA-8AFB252B3F5E}"/>
              </a:ext>
            </a:extLst>
          </p:cNvPr>
          <p:cNvPicPr>
            <a:picLocks noChangeAspect="1"/>
          </p:cNvPicPr>
          <p:nvPr/>
        </p:nvPicPr>
        <p:blipFill>
          <a:blip r:embed="rId4">
            <a:extLst>
              <a:ext uri="{28A0092B-C50C-407E-A947-70E740481C1C}">
                <a14:useLocalDpi xmlns:a14="http://schemas.microsoft.com/office/drawing/2010/main" val="0"/>
              </a:ext>
            </a:extLst>
          </a:blip>
          <a:stretch/>
        </p:blipFill>
        <p:spPr>
          <a:xfrm>
            <a:off x="6662371" y="1479435"/>
            <a:ext cx="4274394" cy="2336427"/>
          </a:xfrm>
          <a:prstGeom prst="rect">
            <a:avLst/>
          </a:prstGeom>
        </p:spPr>
      </p:pic>
      <p:sp>
        <p:nvSpPr>
          <p:cNvPr id="4" name="TextBox 3">
            <a:extLst>
              <a:ext uri="{FF2B5EF4-FFF2-40B4-BE49-F238E27FC236}">
                <a16:creationId xmlns:a16="http://schemas.microsoft.com/office/drawing/2014/main" id="{4449682F-C416-6892-90A4-E9C11BAB1A10}"/>
              </a:ext>
            </a:extLst>
          </p:cNvPr>
          <p:cNvSpPr txBox="1"/>
          <p:nvPr/>
        </p:nvSpPr>
        <p:spPr>
          <a:xfrm>
            <a:off x="1868365" y="4341986"/>
            <a:ext cx="6093068" cy="830997"/>
          </a:xfrm>
          <a:prstGeom prst="rect">
            <a:avLst/>
          </a:prstGeom>
          <a:noFill/>
        </p:spPr>
        <p:txBody>
          <a:bodyPr wrap="square">
            <a:spAutoFit/>
          </a:bodyPr>
          <a:lstStyle/>
          <a:p>
            <a:pPr marL="342900" indent="-342900">
              <a:buFont typeface="Arial" panose="020B0604020202020204" pitchFamily="34" charset="0"/>
              <a:buChar char="•"/>
            </a:pPr>
            <a:r>
              <a:rPr lang="en-US" sz="2400" b="0" i="0" dirty="0">
                <a:solidFill>
                  <a:srgbClr val="000000"/>
                </a:solidFill>
                <a:effectLst/>
                <a:latin typeface="Aptos" panose="020B0004020202020204" pitchFamily="34" charset="0"/>
              </a:rPr>
              <a:t>"</a:t>
            </a:r>
            <a:r>
              <a:rPr lang="en-US" sz="2400" b="0" i="0" u="sng" dirty="0">
                <a:solidFill>
                  <a:srgbClr val="0000FF"/>
                </a:solidFill>
                <a:effectLst/>
                <a:latin typeface="Aptos" panose="020B0004020202020204" pitchFamily="34" charset="0"/>
                <a:hlinkClick r:id="rId5" tooltip="Original URL: https://www.youtube.com/watch?v=l4HKyjq016U. Click or tap if you trust this link."/>
              </a:rPr>
              <a:t>Quiet</a:t>
            </a:r>
            <a:r>
              <a:rPr lang="en-US" sz="2400" b="0" i="0" dirty="0">
                <a:solidFill>
                  <a:srgbClr val="000000"/>
                </a:solidFill>
                <a:effectLst/>
                <a:latin typeface="Aptos" panose="020B0004020202020204" pitchFamily="34" charset="0"/>
              </a:rPr>
              <a:t>," by </a:t>
            </a:r>
            <a:r>
              <a:rPr lang="en-US" sz="2400" b="0" i="0" dirty="0" err="1">
                <a:solidFill>
                  <a:srgbClr val="000000"/>
                </a:solidFill>
                <a:effectLst/>
                <a:latin typeface="Aptos" panose="020B0004020202020204" pitchFamily="34" charset="0"/>
              </a:rPr>
              <a:t>Milck</a:t>
            </a:r>
            <a:r>
              <a:rPr lang="en-US" sz="2400" b="0" i="0" dirty="0">
                <a:solidFill>
                  <a:srgbClr val="000000"/>
                </a:solidFill>
                <a:effectLst/>
                <a:latin typeface="Aptos" panose="020B0004020202020204" pitchFamily="34" charset="0"/>
              </a:rPr>
              <a:t> </a:t>
            </a:r>
          </a:p>
          <a:p>
            <a:pPr marL="342900" indent="-342900">
              <a:buFont typeface="Arial" panose="020B0604020202020204" pitchFamily="34" charset="0"/>
              <a:buChar char="•"/>
            </a:pPr>
            <a:r>
              <a:rPr lang="en-US" sz="2400" b="0" i="0" dirty="0">
                <a:solidFill>
                  <a:srgbClr val="000000"/>
                </a:solidFill>
                <a:effectLst/>
                <a:latin typeface="Aptos" panose="020B0004020202020204" pitchFamily="34" charset="0"/>
              </a:rPr>
              <a:t>"</a:t>
            </a:r>
            <a:r>
              <a:rPr lang="en-US" sz="2400" b="0" i="0" u="sng" dirty="0">
                <a:solidFill>
                  <a:srgbClr val="0000FF"/>
                </a:solidFill>
                <a:effectLst/>
                <a:latin typeface="Aptos" panose="020B0004020202020204" pitchFamily="34" charset="0"/>
                <a:hlinkClick r:id="rId6" tooltip="Original URL: https://www.youtube.com/watch?v=XbxNtPiCBK8&amp;pp=ygUZZmlnaHQgc29uZyByYWNoZWwgcGxhdHRlbg%3D%3D. Click or tap if you trust this link."/>
              </a:rPr>
              <a:t>Fight Song</a:t>
            </a:r>
            <a:r>
              <a:rPr lang="en-US" sz="2400" b="0" i="0" dirty="0">
                <a:solidFill>
                  <a:srgbClr val="000000"/>
                </a:solidFill>
                <a:effectLst/>
                <a:latin typeface="Aptos" panose="020B0004020202020204" pitchFamily="34" charset="0"/>
              </a:rPr>
              <a:t>," by Rachel </a:t>
            </a:r>
            <a:r>
              <a:rPr lang="en-US" sz="2400" b="0" i="0" dirty="0" err="1">
                <a:solidFill>
                  <a:srgbClr val="000000"/>
                </a:solidFill>
                <a:effectLst/>
                <a:latin typeface="Aptos" panose="020B0004020202020204" pitchFamily="34" charset="0"/>
              </a:rPr>
              <a:t>Platten</a:t>
            </a:r>
            <a:endParaRPr lang="en-US" sz="2400" dirty="0"/>
          </a:p>
        </p:txBody>
      </p:sp>
    </p:spTree>
    <p:extLst>
      <p:ext uri="{BB962C8B-B14F-4D97-AF65-F5344CB8AC3E}">
        <p14:creationId xmlns:p14="http://schemas.microsoft.com/office/powerpoint/2010/main" val="131835626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3000"/>
            <a:lum/>
          </a:blip>
          <a:srcRect/>
          <a:stretch>
            <a:fillRect t="-9000" b="-9000"/>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3D291F2-4F3B-9988-830C-3A03B6B27807}"/>
              </a:ext>
            </a:extLst>
          </p:cNvPr>
          <p:cNvSpPr>
            <a:spLocks noGrp="1"/>
          </p:cNvSpPr>
          <p:nvPr>
            <p:ph type="title"/>
          </p:nvPr>
        </p:nvSpPr>
        <p:spPr>
          <a:xfrm>
            <a:off x="3453807" y="1607406"/>
            <a:ext cx="5284386" cy="1371600"/>
          </a:xfrm>
        </p:spPr>
        <p:txBody>
          <a:bodyPr>
            <a:normAutofit/>
          </a:bodyPr>
          <a:lstStyle/>
          <a:p>
            <a:pPr algn="ctr"/>
            <a:r>
              <a:rPr lang="en-US" sz="6000" b="1" dirty="0"/>
              <a:t>BREAK</a:t>
            </a:r>
          </a:p>
        </p:txBody>
      </p:sp>
      <p:sp>
        <p:nvSpPr>
          <p:cNvPr id="2" name="TextBox 1">
            <a:extLst>
              <a:ext uri="{FF2B5EF4-FFF2-40B4-BE49-F238E27FC236}">
                <a16:creationId xmlns:a16="http://schemas.microsoft.com/office/drawing/2014/main" id="{C033004D-0C20-D9D0-197B-A33A8DAAD4A7}"/>
              </a:ext>
            </a:extLst>
          </p:cNvPr>
          <p:cNvSpPr txBox="1"/>
          <p:nvPr/>
        </p:nvSpPr>
        <p:spPr>
          <a:xfrm>
            <a:off x="4069163" y="3429000"/>
            <a:ext cx="4053674" cy="646331"/>
          </a:xfrm>
          <a:prstGeom prst="rect">
            <a:avLst/>
          </a:prstGeom>
          <a:noFill/>
        </p:spPr>
        <p:txBody>
          <a:bodyPr wrap="none" rtlCol="0">
            <a:spAutoFit/>
          </a:bodyPr>
          <a:lstStyle/>
          <a:p>
            <a:r>
              <a:rPr lang="en-US" sz="3600" dirty="0"/>
              <a:t>Return in 5 minutes</a:t>
            </a:r>
          </a:p>
        </p:txBody>
      </p:sp>
    </p:spTree>
    <p:extLst>
      <p:ext uri="{BB962C8B-B14F-4D97-AF65-F5344CB8AC3E}">
        <p14:creationId xmlns:p14="http://schemas.microsoft.com/office/powerpoint/2010/main" val="8765194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7978" y="0"/>
            <a:ext cx="248402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6">
            <a:extLst>
              <a:ext uri="{FF2B5EF4-FFF2-40B4-BE49-F238E27FC236}">
                <a16:creationId xmlns:a16="http://schemas.microsoft.com/office/drawing/2014/main" id="{F3D291F2-4F3B-9988-830C-3A03B6B27807}"/>
              </a:ext>
            </a:extLst>
          </p:cNvPr>
          <p:cNvSpPr>
            <a:spLocks noGrp="1"/>
          </p:cNvSpPr>
          <p:nvPr>
            <p:ph type="title"/>
          </p:nvPr>
        </p:nvSpPr>
        <p:spPr>
          <a:xfrm>
            <a:off x="601890" y="575138"/>
            <a:ext cx="8903433" cy="1330841"/>
          </a:xfrm>
          <a:prstGeom prst="rect">
            <a:avLst/>
          </a:prstGeom>
        </p:spPr>
        <p:txBody>
          <a:bodyPr vert="horz" lIns="91440" tIns="45720" rIns="91440" bIns="45720" rtlCol="0" anchor="ctr">
            <a:normAutofit/>
          </a:bodyPr>
          <a:lstStyle/>
          <a:p>
            <a:r>
              <a:rPr lang="en-US" b="1" dirty="0"/>
              <a:t>Life Raft</a:t>
            </a:r>
          </a:p>
        </p:txBody>
      </p:sp>
      <p:sp>
        <p:nvSpPr>
          <p:cNvPr id="139" name="TextBox 138">
            <a:extLst>
              <a:ext uri="{FF2B5EF4-FFF2-40B4-BE49-F238E27FC236}">
                <a16:creationId xmlns:a16="http://schemas.microsoft.com/office/drawing/2014/main" id="{96508546-FF4B-0A8F-7951-2C282F237183}"/>
              </a:ext>
            </a:extLst>
          </p:cNvPr>
          <p:cNvSpPr txBox="1"/>
          <p:nvPr/>
        </p:nvSpPr>
        <p:spPr>
          <a:xfrm>
            <a:off x="601890" y="2194100"/>
            <a:ext cx="5126303" cy="3908588"/>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400" dirty="0"/>
              <a:t>Used in an emergency</a:t>
            </a:r>
          </a:p>
          <a:p>
            <a:pPr marL="342900" indent="-228600">
              <a:lnSpc>
                <a:spcPct val="90000"/>
              </a:lnSpc>
              <a:spcAft>
                <a:spcPts val="600"/>
              </a:spcAft>
              <a:buFont typeface="Arial" panose="020B0604020202020204" pitchFamily="34" charset="0"/>
              <a:buChar char="•"/>
            </a:pPr>
            <a:r>
              <a:rPr lang="en-US" sz="2400" dirty="0"/>
              <a:t>Small, lightweight, buoyant platform</a:t>
            </a:r>
          </a:p>
          <a:p>
            <a:pPr marL="342900" indent="-228600">
              <a:lnSpc>
                <a:spcPct val="90000"/>
              </a:lnSpc>
              <a:spcAft>
                <a:spcPts val="600"/>
              </a:spcAft>
              <a:buFont typeface="Arial" panose="020B0604020202020204" pitchFamily="34" charset="0"/>
              <a:buChar char="•"/>
            </a:pPr>
            <a:r>
              <a:rPr lang="en-US" sz="2400" dirty="0"/>
              <a:t>Open to the elements</a:t>
            </a:r>
          </a:p>
          <a:p>
            <a:pPr marL="342900" indent="-228600">
              <a:lnSpc>
                <a:spcPct val="90000"/>
              </a:lnSpc>
              <a:spcAft>
                <a:spcPts val="600"/>
              </a:spcAft>
              <a:buFont typeface="Arial" panose="020B0604020202020204" pitchFamily="34" charset="0"/>
              <a:buChar char="•"/>
            </a:pPr>
            <a:r>
              <a:rPr lang="en-US" sz="2400" dirty="0"/>
              <a:t>Made of plastic, rubber, or wood</a:t>
            </a:r>
          </a:p>
          <a:p>
            <a:pPr marL="342900" indent="-228600">
              <a:lnSpc>
                <a:spcPct val="90000"/>
              </a:lnSpc>
              <a:spcAft>
                <a:spcPts val="600"/>
              </a:spcAft>
              <a:buFont typeface="Arial" panose="020B0604020202020204" pitchFamily="34" charset="0"/>
              <a:buChar char="•"/>
            </a:pPr>
            <a:r>
              <a:rPr lang="en-US" sz="2400" dirty="0"/>
              <a:t>Designed for use by people </a:t>
            </a:r>
            <a:r>
              <a:rPr lang="en-US" sz="2400" i="1" dirty="0"/>
              <a:t>forced</a:t>
            </a:r>
            <a:r>
              <a:rPr lang="en-US" sz="2400" dirty="0"/>
              <a:t> into the water</a:t>
            </a:r>
          </a:p>
          <a:p>
            <a:pPr marL="342900" indent="-228600">
              <a:lnSpc>
                <a:spcPct val="90000"/>
              </a:lnSpc>
              <a:spcAft>
                <a:spcPts val="600"/>
              </a:spcAft>
              <a:buFont typeface="Arial" panose="020B0604020202020204" pitchFamily="34" charset="0"/>
              <a:buChar char="•"/>
            </a:pPr>
            <a:r>
              <a:rPr lang="en-US" sz="2400" dirty="0"/>
              <a:t>Merely for safety until help arrives – not intended as a long-term solution</a:t>
            </a:r>
          </a:p>
        </p:txBody>
      </p:sp>
      <p:sp>
        <p:nvSpPr>
          <p:cNvPr id="140" name="Freeform: Shape 139">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263341" y="1037212"/>
            <a:ext cx="5744938" cy="498058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descr="A life raft being thrown around in a tumultuous sea">
            <a:extLst>
              <a:ext uri="{FF2B5EF4-FFF2-40B4-BE49-F238E27FC236}">
                <a16:creationId xmlns:a16="http://schemas.microsoft.com/office/drawing/2014/main" id="{E65A67BD-655C-5BAE-47BA-8AFB252B3F5E}"/>
              </a:ext>
            </a:extLst>
          </p:cNvPr>
          <p:cNvPicPr>
            <a:picLocks noChangeAspect="1"/>
          </p:cNvPicPr>
          <p:nvPr/>
        </p:nvPicPr>
        <p:blipFill>
          <a:blip r:embed="rId4">
            <a:extLst>
              <a:ext uri="{28A0092B-C50C-407E-A947-70E740481C1C}">
                <a14:useLocalDpi xmlns:a14="http://schemas.microsoft.com/office/drawing/2010/main" val="0"/>
              </a:ext>
            </a:extLst>
          </a:blip>
          <a:srcRect l="13978" r="22211" b="2"/>
          <a:stretch/>
        </p:blipFill>
        <p:spPr>
          <a:xfrm>
            <a:off x="6465995" y="1240559"/>
            <a:ext cx="5339629" cy="4573886"/>
          </a:xfrm>
          <a:prstGeom prst="rect">
            <a:avLst/>
          </a:prstGeom>
        </p:spPr>
      </p:pic>
    </p:spTree>
    <p:extLst>
      <p:ext uri="{BB962C8B-B14F-4D97-AF65-F5344CB8AC3E}">
        <p14:creationId xmlns:p14="http://schemas.microsoft.com/office/powerpoint/2010/main" val="1055192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7978" y="0"/>
            <a:ext cx="248402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7">
            <a:extLst>
              <a:ext uri="{FF2B5EF4-FFF2-40B4-BE49-F238E27FC236}">
                <a16:creationId xmlns:a16="http://schemas.microsoft.com/office/drawing/2014/main" id="{F3D291F2-4F3B-9988-830C-3A03B6B27807}"/>
              </a:ext>
            </a:extLst>
          </p:cNvPr>
          <p:cNvSpPr>
            <a:spLocks noGrp="1"/>
          </p:cNvSpPr>
          <p:nvPr>
            <p:ph type="title"/>
          </p:nvPr>
        </p:nvSpPr>
        <p:spPr>
          <a:xfrm>
            <a:off x="601890" y="575138"/>
            <a:ext cx="8903433" cy="1330841"/>
          </a:xfrm>
          <a:prstGeom prst="rect">
            <a:avLst/>
          </a:prstGeom>
        </p:spPr>
        <p:txBody>
          <a:bodyPr vert="horz" lIns="91440" tIns="45720" rIns="91440" bIns="45720" rtlCol="0" anchor="ctr">
            <a:normAutofit/>
          </a:bodyPr>
          <a:lstStyle/>
          <a:p>
            <a:r>
              <a:rPr lang="en-US" b="1" dirty="0"/>
              <a:t>Yacht</a:t>
            </a:r>
          </a:p>
        </p:txBody>
      </p:sp>
      <p:sp>
        <p:nvSpPr>
          <p:cNvPr id="139" name="TextBox 138">
            <a:extLst>
              <a:ext uri="{FF2B5EF4-FFF2-40B4-BE49-F238E27FC236}">
                <a16:creationId xmlns:a16="http://schemas.microsoft.com/office/drawing/2014/main" id="{96508546-FF4B-0A8F-7951-2C282F237183}"/>
              </a:ext>
            </a:extLst>
          </p:cNvPr>
          <p:cNvSpPr txBox="1"/>
          <p:nvPr/>
        </p:nvSpPr>
        <p:spPr>
          <a:xfrm>
            <a:off x="601890" y="2194100"/>
            <a:ext cx="5126303" cy="3908588"/>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400" dirty="0"/>
              <a:t>Able to handle rougher ocean waves</a:t>
            </a:r>
          </a:p>
          <a:p>
            <a:pPr marL="342900" indent="-342900">
              <a:buFont typeface="Arial" panose="020B0604020202020204" pitchFamily="34" charset="0"/>
              <a:buChar char="•"/>
            </a:pPr>
            <a:r>
              <a:rPr lang="en-US" sz="2400" dirty="0"/>
              <a:t>Equipped with advanced navigation and guidance instruments</a:t>
            </a:r>
          </a:p>
          <a:p>
            <a:pPr marL="342900" indent="-342900">
              <a:buFont typeface="Arial" panose="020B0604020202020204" pitchFamily="34" charset="0"/>
              <a:buChar char="•"/>
            </a:pPr>
            <a:r>
              <a:rPr lang="en-US" sz="2400" dirty="0"/>
              <a:t>Holds a full crew helping with the navigation, engineering, repairs, and stewards to serve guests</a:t>
            </a:r>
          </a:p>
          <a:p>
            <a:pPr marL="342900" indent="-342900">
              <a:buFont typeface="Arial" panose="020B0604020202020204" pitchFamily="34" charset="0"/>
              <a:buChar char="•"/>
            </a:pPr>
            <a:r>
              <a:rPr lang="en-US" sz="2400" dirty="0"/>
              <a:t>Luxury vessel designed for leisure</a:t>
            </a:r>
          </a:p>
          <a:p>
            <a:pPr marL="342900" indent="-342900">
              <a:buFont typeface="Arial" panose="020B0604020202020204" pitchFamily="34" charset="0"/>
              <a:buChar char="•"/>
            </a:pPr>
            <a:endParaRPr lang="en-US" sz="2400" dirty="0"/>
          </a:p>
        </p:txBody>
      </p:sp>
      <p:sp>
        <p:nvSpPr>
          <p:cNvPr id="140" name="Freeform: Shape 139">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263341" y="1037212"/>
            <a:ext cx="5744938" cy="498058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descr="Multi-story yacht cruising a calm ocean.">
            <a:extLst>
              <a:ext uri="{FF2B5EF4-FFF2-40B4-BE49-F238E27FC236}">
                <a16:creationId xmlns:a16="http://schemas.microsoft.com/office/drawing/2014/main" id="{E65A67BD-655C-5BAE-47BA-8AFB252B3F5E}"/>
              </a:ext>
            </a:extLst>
          </p:cNvPr>
          <p:cNvPicPr>
            <a:picLocks noChangeAspect="1"/>
          </p:cNvPicPr>
          <p:nvPr/>
        </p:nvPicPr>
        <p:blipFill>
          <a:blip r:embed="rId4">
            <a:extLst>
              <a:ext uri="{28A0092B-C50C-407E-A947-70E740481C1C}">
                <a14:useLocalDpi xmlns:a14="http://schemas.microsoft.com/office/drawing/2010/main" val="0"/>
              </a:ext>
            </a:extLst>
          </a:blip>
          <a:srcRect l="6222" r="6222"/>
          <a:stretch/>
        </p:blipFill>
        <p:spPr>
          <a:xfrm>
            <a:off x="6465995" y="1240559"/>
            <a:ext cx="5339629" cy="4573886"/>
          </a:xfrm>
          <a:prstGeom prst="rect">
            <a:avLst/>
          </a:prstGeom>
        </p:spPr>
      </p:pic>
    </p:spTree>
    <p:extLst>
      <p:ext uri="{BB962C8B-B14F-4D97-AF65-F5344CB8AC3E}">
        <p14:creationId xmlns:p14="http://schemas.microsoft.com/office/powerpoint/2010/main" val="850211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7978" y="0"/>
            <a:ext cx="248402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8">
            <a:extLst>
              <a:ext uri="{FF2B5EF4-FFF2-40B4-BE49-F238E27FC236}">
                <a16:creationId xmlns:a16="http://schemas.microsoft.com/office/drawing/2014/main" id="{F3D291F2-4F3B-9988-830C-3A03B6B27807}"/>
              </a:ext>
            </a:extLst>
          </p:cNvPr>
          <p:cNvSpPr>
            <a:spLocks noGrp="1"/>
          </p:cNvSpPr>
          <p:nvPr>
            <p:ph type="title"/>
          </p:nvPr>
        </p:nvSpPr>
        <p:spPr>
          <a:xfrm>
            <a:off x="601890" y="575138"/>
            <a:ext cx="8903433" cy="1330841"/>
          </a:xfrm>
          <a:prstGeom prst="rect">
            <a:avLst/>
          </a:prstGeom>
        </p:spPr>
        <p:txBody>
          <a:bodyPr vert="horz" lIns="91440" tIns="45720" rIns="91440" bIns="45720" rtlCol="0" anchor="ctr">
            <a:normAutofit/>
          </a:bodyPr>
          <a:lstStyle/>
          <a:p>
            <a:r>
              <a:rPr lang="en-US" b="1" dirty="0"/>
              <a:t>Step 1: Mapping the Course</a:t>
            </a:r>
          </a:p>
        </p:txBody>
      </p:sp>
      <p:sp>
        <p:nvSpPr>
          <p:cNvPr id="139" name="TextBox 138">
            <a:extLst>
              <a:ext uri="{FF2B5EF4-FFF2-40B4-BE49-F238E27FC236}">
                <a16:creationId xmlns:a16="http://schemas.microsoft.com/office/drawing/2014/main" id="{96508546-FF4B-0A8F-7951-2C282F237183}"/>
              </a:ext>
            </a:extLst>
          </p:cNvPr>
          <p:cNvSpPr txBox="1"/>
          <p:nvPr/>
        </p:nvSpPr>
        <p:spPr>
          <a:xfrm>
            <a:off x="601890" y="1786270"/>
            <a:ext cx="6079326" cy="4316418"/>
          </a:xfrm>
          <a:prstGeom prst="rect">
            <a:avLst/>
          </a:prstGeom>
        </p:spPr>
        <p:txBody>
          <a:bodyPr vert="horz" lIns="91440" tIns="45720" rIns="91440" bIns="45720" rtlCol="0">
            <a:normAutofit fontScale="92500"/>
          </a:bodyPr>
          <a:lstStyle/>
          <a:p>
            <a:pPr marL="114300">
              <a:lnSpc>
                <a:spcPct val="90000"/>
              </a:lnSpc>
              <a:spcAft>
                <a:spcPts val="600"/>
              </a:spcAft>
            </a:pPr>
            <a:r>
              <a:rPr lang="en-US" sz="2400" dirty="0"/>
              <a:t>Define known and anticipated roadblocks and adversities hindering your success: in your life and your state service</a:t>
            </a:r>
          </a:p>
          <a:p>
            <a:pPr marL="114300">
              <a:lnSpc>
                <a:spcPct val="90000"/>
              </a:lnSpc>
            </a:pPr>
            <a:endParaRPr lang="en-US" sz="1500" dirty="0"/>
          </a:p>
          <a:p>
            <a:pPr lvl="1" indent="-342900">
              <a:lnSpc>
                <a:spcPct val="90000"/>
              </a:lnSpc>
              <a:spcAft>
                <a:spcPts val="600"/>
              </a:spcAft>
              <a:buSzPct val="100000"/>
              <a:buFont typeface="Arial" panose="020B0604020202020204" pitchFamily="34" charset="0"/>
              <a:buChar char="•"/>
            </a:pPr>
            <a:r>
              <a:rPr lang="en-US" sz="2400" dirty="0"/>
              <a:t>Once they’re defined, they’re known. </a:t>
            </a:r>
          </a:p>
          <a:p>
            <a:pPr marL="857250" lvl="1" indent="-285750">
              <a:lnSpc>
                <a:spcPct val="90000"/>
              </a:lnSpc>
              <a:buSzPct val="100000"/>
              <a:buFont typeface="Arial" panose="020B0604020202020204" pitchFamily="34" charset="0"/>
              <a:buChar char="•"/>
            </a:pPr>
            <a:endParaRPr lang="en-US" sz="1500" dirty="0"/>
          </a:p>
          <a:p>
            <a:pPr lvl="1" indent="-342900">
              <a:lnSpc>
                <a:spcPct val="90000"/>
              </a:lnSpc>
              <a:spcAft>
                <a:spcPts val="1200"/>
              </a:spcAft>
              <a:buSzPct val="100000"/>
              <a:buFont typeface="Arial" panose="020B0604020202020204" pitchFamily="34" charset="0"/>
              <a:buChar char="•"/>
            </a:pPr>
            <a:r>
              <a:rPr lang="en-US" sz="2400" dirty="0"/>
              <a:t>Once they’re known, they’re manageable.</a:t>
            </a:r>
          </a:p>
          <a:p>
            <a:pPr lvl="1" indent="-342900">
              <a:lnSpc>
                <a:spcPct val="90000"/>
              </a:lnSpc>
              <a:spcAft>
                <a:spcPts val="1200"/>
              </a:spcAft>
              <a:buSzPct val="100000"/>
              <a:buFont typeface="Arial" panose="020B0604020202020204" pitchFamily="34" charset="0"/>
              <a:buChar char="•"/>
            </a:pPr>
            <a:r>
              <a:rPr lang="en-US" sz="2400" dirty="0"/>
              <a:t>Break these down into their details.</a:t>
            </a:r>
          </a:p>
          <a:p>
            <a:pPr lvl="2" indent="-342900">
              <a:lnSpc>
                <a:spcPct val="90000"/>
              </a:lnSpc>
              <a:spcAft>
                <a:spcPts val="1200"/>
              </a:spcAft>
              <a:buSzPct val="70000"/>
              <a:buFont typeface="Courier New" panose="02070309020205020404" pitchFamily="49" charset="0"/>
              <a:buChar char="o"/>
            </a:pPr>
            <a:r>
              <a:rPr lang="en-US" sz="2400" dirty="0"/>
              <a:t>Define individual aspects which must be addressed: </a:t>
            </a:r>
          </a:p>
          <a:p>
            <a:pPr marL="1261872" lvl="2">
              <a:lnSpc>
                <a:spcPct val="90000"/>
              </a:lnSpc>
              <a:spcAft>
                <a:spcPts val="1200"/>
              </a:spcAft>
              <a:buSzPct val="70000"/>
            </a:pPr>
            <a:r>
              <a:rPr lang="en-US" sz="2400" dirty="0"/>
              <a:t>Mountains = rocks, dirt, trees, animals present, etc.</a:t>
            </a:r>
          </a:p>
          <a:p>
            <a:pPr marL="342900" indent="-342900">
              <a:buFont typeface="Arial" panose="020B0604020202020204" pitchFamily="34" charset="0"/>
              <a:buChar char="•"/>
            </a:pPr>
            <a:endParaRPr lang="en-US" sz="2400" dirty="0"/>
          </a:p>
        </p:txBody>
      </p:sp>
      <p:sp>
        <p:nvSpPr>
          <p:cNvPr id="140" name="Freeform: Shape 139">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127355" y="1786270"/>
            <a:ext cx="4880924" cy="423152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descr="Woman walking in nature, referencing a navigating map">
            <a:extLst>
              <a:ext uri="{FF2B5EF4-FFF2-40B4-BE49-F238E27FC236}">
                <a16:creationId xmlns:a16="http://schemas.microsoft.com/office/drawing/2014/main" id="{E65A67BD-655C-5BAE-47BA-8AFB252B3F5E}"/>
              </a:ext>
            </a:extLst>
          </p:cNvPr>
          <p:cNvPicPr>
            <a:picLocks noChangeAspect="1"/>
          </p:cNvPicPr>
          <p:nvPr/>
        </p:nvPicPr>
        <p:blipFill>
          <a:blip r:embed="rId4">
            <a:extLst>
              <a:ext uri="{28A0092B-C50C-407E-A947-70E740481C1C}">
                <a14:useLocalDpi xmlns:a14="http://schemas.microsoft.com/office/drawing/2010/main" val="0"/>
              </a:ext>
            </a:extLst>
          </a:blip>
          <a:srcRect l="11055" r="11055"/>
          <a:stretch/>
        </p:blipFill>
        <p:spPr>
          <a:xfrm>
            <a:off x="7332829" y="2045562"/>
            <a:ext cx="4417067" cy="3783626"/>
          </a:xfrm>
          <a:prstGeom prst="rect">
            <a:avLst/>
          </a:prstGeom>
        </p:spPr>
      </p:pic>
    </p:spTree>
    <p:extLst>
      <p:ext uri="{BB962C8B-B14F-4D97-AF65-F5344CB8AC3E}">
        <p14:creationId xmlns:p14="http://schemas.microsoft.com/office/powerpoint/2010/main" val="3776000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7978" y="0"/>
            <a:ext cx="248402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9">
            <a:extLst>
              <a:ext uri="{FF2B5EF4-FFF2-40B4-BE49-F238E27FC236}">
                <a16:creationId xmlns:a16="http://schemas.microsoft.com/office/drawing/2014/main" id="{F3D291F2-4F3B-9988-830C-3A03B6B27807}"/>
              </a:ext>
            </a:extLst>
          </p:cNvPr>
          <p:cNvSpPr>
            <a:spLocks noGrp="1"/>
          </p:cNvSpPr>
          <p:nvPr>
            <p:ph type="title"/>
          </p:nvPr>
        </p:nvSpPr>
        <p:spPr>
          <a:xfrm>
            <a:off x="601890" y="575138"/>
            <a:ext cx="8903433" cy="1330841"/>
          </a:xfrm>
          <a:prstGeom prst="rect">
            <a:avLst/>
          </a:prstGeom>
        </p:spPr>
        <p:txBody>
          <a:bodyPr vert="horz" lIns="91440" tIns="45720" rIns="91440" bIns="45720" rtlCol="0" anchor="ctr">
            <a:normAutofit/>
          </a:bodyPr>
          <a:lstStyle/>
          <a:p>
            <a:r>
              <a:rPr lang="en-US" b="1" dirty="0"/>
              <a:t>Step 2: Fueling Your Tank</a:t>
            </a:r>
          </a:p>
        </p:txBody>
      </p:sp>
      <p:sp>
        <p:nvSpPr>
          <p:cNvPr id="139" name="TextBox 138">
            <a:extLst>
              <a:ext uri="{FF2B5EF4-FFF2-40B4-BE49-F238E27FC236}">
                <a16:creationId xmlns:a16="http://schemas.microsoft.com/office/drawing/2014/main" id="{96508546-FF4B-0A8F-7951-2C282F237183}"/>
              </a:ext>
            </a:extLst>
          </p:cNvPr>
          <p:cNvSpPr txBox="1"/>
          <p:nvPr/>
        </p:nvSpPr>
        <p:spPr>
          <a:xfrm>
            <a:off x="601890" y="2339386"/>
            <a:ext cx="6079326" cy="3100525"/>
          </a:xfrm>
          <a:prstGeom prst="rect">
            <a:avLst/>
          </a:prstGeom>
        </p:spPr>
        <p:txBody>
          <a:bodyPr vert="horz" lIns="91440" tIns="45720" rIns="91440" bIns="45720" rtlCol="0">
            <a:normAutofit/>
          </a:bodyPr>
          <a:lstStyle/>
          <a:p>
            <a:pPr marL="114300">
              <a:lnSpc>
                <a:spcPct val="90000"/>
              </a:lnSpc>
              <a:spcAft>
                <a:spcPts val="600"/>
              </a:spcAft>
            </a:pPr>
            <a:r>
              <a:rPr lang="en-US" sz="2400" dirty="0"/>
              <a:t>Finding your why for the effort</a:t>
            </a:r>
          </a:p>
          <a:p>
            <a:pPr marL="114300">
              <a:lnSpc>
                <a:spcPct val="90000"/>
              </a:lnSpc>
            </a:pPr>
            <a:endParaRPr lang="en-US" sz="1500" dirty="0"/>
          </a:p>
          <a:p>
            <a:pPr lvl="1" indent="-342900">
              <a:lnSpc>
                <a:spcPct val="90000"/>
              </a:lnSpc>
              <a:spcAft>
                <a:spcPts val="600"/>
              </a:spcAft>
              <a:buSzPct val="100000"/>
              <a:buFont typeface="Arial" panose="020B0604020202020204" pitchFamily="34" charset="0"/>
              <a:buChar char="•"/>
            </a:pPr>
            <a:r>
              <a:rPr lang="en-US" sz="2400" dirty="0"/>
              <a:t>Use your superpower! </a:t>
            </a:r>
          </a:p>
          <a:p>
            <a:pPr lvl="1" indent="-342900">
              <a:lnSpc>
                <a:spcPct val="90000"/>
              </a:lnSpc>
              <a:spcAft>
                <a:spcPts val="600"/>
              </a:spcAft>
              <a:buSzPct val="100000"/>
              <a:buFont typeface="Arial" panose="020B0604020202020204" pitchFamily="34" charset="0"/>
              <a:buChar char="•"/>
            </a:pPr>
            <a:endParaRPr lang="en-US" sz="2400" dirty="0"/>
          </a:p>
          <a:p>
            <a:pPr lvl="1" indent="-342900">
              <a:lnSpc>
                <a:spcPct val="90000"/>
              </a:lnSpc>
              <a:spcAft>
                <a:spcPts val="600"/>
              </a:spcAft>
              <a:buSzPct val="100000"/>
              <a:buFont typeface="Arial" panose="020B0604020202020204" pitchFamily="34" charset="0"/>
              <a:buChar char="•"/>
            </a:pPr>
            <a:r>
              <a:rPr lang="en-US" sz="2400" dirty="0"/>
              <a:t>Record your Why as if it’s already true.</a:t>
            </a:r>
          </a:p>
          <a:p>
            <a:pPr marL="114300" lvl="1">
              <a:lnSpc>
                <a:spcPct val="90000"/>
              </a:lnSpc>
              <a:spcAft>
                <a:spcPts val="600"/>
              </a:spcAft>
              <a:buSzPct val="100000"/>
            </a:pPr>
            <a:endParaRPr lang="en-US" sz="2400" dirty="0"/>
          </a:p>
          <a:p>
            <a:pPr lvl="1" indent="-342900">
              <a:lnSpc>
                <a:spcPct val="90000"/>
              </a:lnSpc>
              <a:spcAft>
                <a:spcPts val="600"/>
              </a:spcAft>
              <a:buSzPct val="100000"/>
              <a:buFont typeface="Arial" panose="020B0604020202020204" pitchFamily="34" charset="0"/>
              <a:buChar char="•"/>
            </a:pPr>
            <a:r>
              <a:rPr lang="en-US" sz="2400" dirty="0"/>
              <a:t>Establish refueling capabilities with a crew: Your support network.</a:t>
            </a:r>
          </a:p>
        </p:txBody>
      </p:sp>
      <p:sp>
        <p:nvSpPr>
          <p:cNvPr id="140" name="Freeform: Shape 139">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127355" y="1786270"/>
            <a:ext cx="4880924" cy="423152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descr="Illuminated battery icon on a powerboard, displaying nearly-full power.">
            <a:extLst>
              <a:ext uri="{FF2B5EF4-FFF2-40B4-BE49-F238E27FC236}">
                <a16:creationId xmlns:a16="http://schemas.microsoft.com/office/drawing/2014/main" id="{E65A67BD-655C-5BAE-47BA-8AFB252B3F5E}"/>
              </a:ext>
            </a:extLst>
          </p:cNvPr>
          <p:cNvPicPr>
            <a:picLocks noChangeAspect="1"/>
          </p:cNvPicPr>
          <p:nvPr/>
        </p:nvPicPr>
        <p:blipFill>
          <a:blip r:embed="rId4">
            <a:extLst>
              <a:ext uri="{28A0092B-C50C-407E-A947-70E740481C1C}">
                <a14:useLocalDpi xmlns:a14="http://schemas.microsoft.com/office/drawing/2010/main" val="0"/>
              </a:ext>
            </a:extLst>
          </a:blip>
          <a:srcRect l="6217" r="6217"/>
          <a:stretch/>
        </p:blipFill>
        <p:spPr>
          <a:xfrm>
            <a:off x="7332829" y="2045562"/>
            <a:ext cx="4417067" cy="3783626"/>
          </a:xfrm>
          <a:prstGeom prst="rect">
            <a:avLst/>
          </a:prstGeom>
        </p:spPr>
      </p:pic>
    </p:spTree>
    <p:extLst>
      <p:ext uri="{BB962C8B-B14F-4D97-AF65-F5344CB8AC3E}">
        <p14:creationId xmlns:p14="http://schemas.microsoft.com/office/powerpoint/2010/main" val="27097753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8D540EE71311449B371931B4B8B409" ma:contentTypeVersion="19" ma:contentTypeDescription="Create a new document." ma:contentTypeScope="" ma:versionID="76eeda8e57bc6dac54fa05d77c188a8e">
  <xsd:schema xmlns:xsd="http://www.w3.org/2001/XMLSchema" xmlns:xs="http://www.w3.org/2001/XMLSchema" xmlns:p="http://schemas.microsoft.com/office/2006/metadata/properties" xmlns:ns1="http://schemas.microsoft.com/sharepoint/v3" xmlns:ns2="f628cfb4-24e4-4c3f-b586-8ac4bc7c776a" xmlns:ns3="8271acbd-a8f0-471d-8c3b-d747f2072f30" targetNamespace="http://schemas.microsoft.com/office/2006/metadata/properties" ma:root="true" ma:fieldsID="e4664344922e7fcff7f8aa25cae0d9b6" ns1:_="" ns2:_="" ns3:_="">
    <xsd:import namespace="http://schemas.microsoft.com/sharepoint/v3"/>
    <xsd:import namespace="f628cfb4-24e4-4c3f-b586-8ac4bc7c776a"/>
    <xsd:import namespace="8271acbd-a8f0-471d-8c3b-d747f2072f3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1:_ip_UnifiedCompliancePolicyProperties" minOccurs="0"/>
                <xsd:element ref="ns1:_ip_UnifiedCompliancePolicyUIAction" minOccurs="0"/>
                <xsd:element ref="ns2:lcf76f155ced4ddcb4097134ff3c332f" minOccurs="0"/>
                <xsd:element ref="ns3:TaxCatchAll" minOccurs="0"/>
                <xsd:element ref="ns3:SharedWithUsers" minOccurs="0"/>
                <xsd:element ref="ns3:SharedWithDetails" minOccurs="0"/>
                <xsd:element ref="ns2:Image"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28cfb4-24e4-4c3f-b586-8ac4bc7c77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Image" ma:index="22" nillable="true" ma:displayName="Image" ma:format="Thumbnail" ma:internalName="Imag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71acbd-a8f0-471d-8c3b-d747f2072f30"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2bea9efe-b840-4209-9fd5-10eaee52d087}" ma:internalName="TaxCatchAll" ma:showField="CatchAllData" ma:web="8271acbd-a8f0-471d-8c3b-d747f2072f30">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f628cfb4-24e4-4c3f-b586-8ac4bc7c776a" xsi:nil="true"/>
    <TaxCatchAll xmlns="8271acbd-a8f0-471d-8c3b-d747f2072f30" xsi:nil="true"/>
    <_ip_UnifiedCompliancePolicyProperties xmlns="http://schemas.microsoft.com/sharepoint/v3" xsi:nil="true"/>
    <lcf76f155ced4ddcb4097134ff3c332f xmlns="f628cfb4-24e4-4c3f-b586-8ac4bc7c776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86C3718-B185-46E5-A720-AD187C8AC574}"/>
</file>

<file path=customXml/itemProps2.xml><?xml version="1.0" encoding="utf-8"?>
<ds:datastoreItem xmlns:ds="http://schemas.openxmlformats.org/officeDocument/2006/customXml" ds:itemID="{D77FE9E6-51FC-4BE6-9C93-914F30EB0E74}"/>
</file>

<file path=customXml/itemProps3.xml><?xml version="1.0" encoding="utf-8"?>
<ds:datastoreItem xmlns:ds="http://schemas.openxmlformats.org/officeDocument/2006/customXml" ds:itemID="{18F29807-5567-46E3-8DF8-AC24A0FF9DF3}"/>
</file>

<file path=docProps/app.xml><?xml version="1.0" encoding="utf-8"?>
<Properties xmlns="http://schemas.openxmlformats.org/officeDocument/2006/extended-properties" xmlns:vt="http://schemas.openxmlformats.org/officeDocument/2006/docPropsVTypes">
  <Template/>
  <TotalTime>7625</TotalTime>
  <Words>2702</Words>
  <Application>Microsoft Office PowerPoint</Application>
  <PresentationFormat>Widescreen</PresentationFormat>
  <Paragraphs>162</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Aptos Display</vt:lpstr>
      <vt:lpstr>Arial</vt:lpstr>
      <vt:lpstr>Courier New</vt:lpstr>
      <vt:lpstr>Office Theme</vt:lpstr>
      <vt:lpstr>Moving from Surviving to Thriving:  Out of the Life Raft &amp; Steering the Yacht</vt:lpstr>
      <vt:lpstr>Workshop Outcomes</vt:lpstr>
      <vt:lpstr>My Story</vt:lpstr>
      <vt:lpstr>Rechargeable Self-Confidence</vt:lpstr>
      <vt:lpstr>BREAK</vt:lpstr>
      <vt:lpstr>Life Raft</vt:lpstr>
      <vt:lpstr>Yacht</vt:lpstr>
      <vt:lpstr>Step 1: Mapping the Course</vt:lpstr>
      <vt:lpstr>Step 2: Fueling Your Tank</vt:lpstr>
      <vt:lpstr>Step 3: Applying Advanced Navigation</vt:lpstr>
      <vt:lpstr>Step 4: Steering the Yacht</vt:lpstr>
      <vt:lpstr>Q &amp; A</vt:lpstr>
    </vt:vector>
  </TitlesOfParts>
  <Company>DSHS TSD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ICSEW Moving from Surviving to Thriving_2024 Conference, by Jess Clayton</dc:title>
  <dc:creator>Clayton, Jess (DSHS/TIA)</dc:creator>
  <dc:description>This presentation is not authorized to be reproduced or used without express permission of the author, Jess Clayton.</dc:description>
  <cp:lastModifiedBy>Clayton, Jess (DSHS/TIA)</cp:lastModifiedBy>
  <cp:revision>3</cp:revision>
  <dcterms:created xsi:type="dcterms:W3CDTF">2024-09-09T22:46:27Z</dcterms:created>
  <dcterms:modified xsi:type="dcterms:W3CDTF">2024-09-21T01:37:42Z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y fmtid="{D5CDD505-2E9C-101B-9397-08002B2CF9AE}" pid="3" name="ContentTypeId">
    <vt:lpwstr>0x010100AC8D540EE71311449B371931B4B8B409</vt:lpwstr>
  </property>
</Properties>
</file>