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31" r:id="rId7"/>
    <p:sldId id="343" r:id="rId8"/>
    <p:sldId id="264" r:id="rId9"/>
    <p:sldId id="339" r:id="rId10"/>
    <p:sldId id="340" r:id="rId11"/>
    <p:sldId id="341" r:id="rId12"/>
    <p:sldId id="272" r:id="rId13"/>
    <p:sldId id="338" r:id="rId14"/>
    <p:sldId id="332" r:id="rId15"/>
    <p:sldId id="322" r:id="rId16"/>
    <p:sldId id="323" r:id="rId17"/>
    <p:sldId id="326" r:id="rId18"/>
    <p:sldId id="328" r:id="rId19"/>
    <p:sldId id="335" r:id="rId20"/>
    <p:sldId id="330" r:id="rId21"/>
    <p:sldId id="320" r:id="rId2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38" autoAdjust="0"/>
  </p:normalViewPr>
  <p:slideViewPr>
    <p:cSldViewPr snapToGrid="0">
      <p:cViewPr varScale="1">
        <p:scale>
          <a:sx n="57" d="100"/>
          <a:sy n="57" d="100"/>
        </p:scale>
        <p:origin x="1032" y="78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B1566-7BC8-4262-8907-002581155EF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6D7BA9-344A-4AE8-ADD0-23A9A6AC2C71}">
      <dgm:prSet/>
      <dgm:spPr/>
      <dgm:t>
        <a:bodyPr/>
        <a:lstStyle/>
        <a:p>
          <a:r>
            <a:rPr lang="en-US" b="0" i="0" dirty="0"/>
            <a:t>1848- Seneca Falls Convention- Elizabeth Cady Stanton wrote a “Declaration of Sentiments”</a:t>
          </a:r>
          <a:endParaRPr lang="en-US" dirty="0"/>
        </a:p>
      </dgm:t>
    </dgm:pt>
    <dgm:pt modelId="{D4921EDD-893D-4DBC-888F-82FBF6364193}" type="parTrans" cxnId="{B179FA7E-E117-42CA-8F56-F4BC5CCFC42E}">
      <dgm:prSet/>
      <dgm:spPr/>
      <dgm:t>
        <a:bodyPr/>
        <a:lstStyle/>
        <a:p>
          <a:endParaRPr lang="en-US"/>
        </a:p>
      </dgm:t>
    </dgm:pt>
    <dgm:pt modelId="{75F4587E-5DF0-4FB3-AB25-0D108791E1D0}" type="sibTrans" cxnId="{B179FA7E-E117-42CA-8F56-F4BC5CCFC42E}">
      <dgm:prSet/>
      <dgm:spPr/>
      <dgm:t>
        <a:bodyPr/>
        <a:lstStyle/>
        <a:p>
          <a:endParaRPr lang="en-US"/>
        </a:p>
      </dgm:t>
    </dgm:pt>
    <dgm:pt modelId="{AD4F0E40-AB4B-4FF6-95A4-DDA1E05BE406}">
      <dgm:prSet/>
      <dgm:spPr/>
      <dgm:t>
        <a:bodyPr/>
        <a:lstStyle/>
        <a:p>
          <a:r>
            <a:rPr lang="en-US" b="0" i="0" dirty="0"/>
            <a:t>1851- Sojourner Truth- Ain’t I a Women?</a:t>
          </a:r>
          <a:endParaRPr lang="en-US" dirty="0"/>
        </a:p>
      </dgm:t>
    </dgm:pt>
    <dgm:pt modelId="{D7B73BC5-5B41-4526-B8D3-FC0456FA9016}" type="parTrans" cxnId="{E2F0CBD6-9EB8-4A91-B347-E689881505F5}">
      <dgm:prSet/>
      <dgm:spPr/>
      <dgm:t>
        <a:bodyPr/>
        <a:lstStyle/>
        <a:p>
          <a:endParaRPr lang="en-US"/>
        </a:p>
      </dgm:t>
    </dgm:pt>
    <dgm:pt modelId="{9DB3D96D-8264-49EF-A8F7-1B9ABC6B7547}" type="sibTrans" cxnId="{E2F0CBD6-9EB8-4A91-B347-E689881505F5}">
      <dgm:prSet/>
      <dgm:spPr/>
      <dgm:t>
        <a:bodyPr/>
        <a:lstStyle/>
        <a:p>
          <a:endParaRPr lang="en-US"/>
        </a:p>
      </dgm:t>
    </dgm:pt>
    <dgm:pt modelId="{20813AE7-FB2F-4F60-9DFA-29BED7FF5932}">
      <dgm:prSet/>
      <dgm:spPr/>
      <dgm:t>
        <a:bodyPr/>
        <a:lstStyle/>
        <a:p>
          <a:r>
            <a:rPr lang="en-US" b="0" i="0" dirty="0"/>
            <a:t>World War I- 4 million men were drafted</a:t>
          </a:r>
          <a:endParaRPr lang="en-US" dirty="0"/>
        </a:p>
      </dgm:t>
    </dgm:pt>
    <dgm:pt modelId="{C264E57D-FE7C-406E-BE2E-D3560F0968F3}" type="parTrans" cxnId="{3373C486-EC0D-4870-9E70-C21EC6791870}">
      <dgm:prSet/>
      <dgm:spPr/>
      <dgm:t>
        <a:bodyPr/>
        <a:lstStyle/>
        <a:p>
          <a:endParaRPr lang="en-US"/>
        </a:p>
      </dgm:t>
    </dgm:pt>
    <dgm:pt modelId="{FC0A13FC-C38F-4976-AC1C-7FDDCD573701}" type="sibTrans" cxnId="{3373C486-EC0D-4870-9E70-C21EC6791870}">
      <dgm:prSet/>
      <dgm:spPr/>
      <dgm:t>
        <a:bodyPr/>
        <a:lstStyle/>
        <a:p>
          <a:endParaRPr lang="en-US"/>
        </a:p>
      </dgm:t>
    </dgm:pt>
    <dgm:pt modelId="{378714FD-6217-4231-9F85-D2D7A0E99FBA}">
      <dgm:prSet/>
      <dgm:spPr/>
      <dgm:t>
        <a:bodyPr/>
        <a:lstStyle/>
        <a:p>
          <a:r>
            <a:rPr lang="en-US" b="0" i="0" dirty="0"/>
            <a:t>1920-19</a:t>
          </a:r>
          <a:r>
            <a:rPr lang="en-US" b="0" i="0" baseline="30000" dirty="0"/>
            <a:t>th</a:t>
          </a:r>
          <a:r>
            <a:rPr lang="en-US" b="0" i="0" dirty="0"/>
            <a:t> Amendment- Right to Vote for women; Black suffrage still not established until 1965</a:t>
          </a:r>
          <a:endParaRPr lang="en-US" dirty="0"/>
        </a:p>
      </dgm:t>
    </dgm:pt>
    <dgm:pt modelId="{326C95AB-9325-42A2-A169-D1D92FCEC389}" type="parTrans" cxnId="{3A1CD611-505D-4F2C-A3B5-FEA2DB4A5E3F}">
      <dgm:prSet/>
      <dgm:spPr/>
      <dgm:t>
        <a:bodyPr/>
        <a:lstStyle/>
        <a:p>
          <a:endParaRPr lang="en-US"/>
        </a:p>
      </dgm:t>
    </dgm:pt>
    <dgm:pt modelId="{C0F1E12F-C583-4329-BFBD-25EB839FF103}" type="sibTrans" cxnId="{3A1CD611-505D-4F2C-A3B5-FEA2DB4A5E3F}">
      <dgm:prSet/>
      <dgm:spPr/>
      <dgm:t>
        <a:bodyPr/>
        <a:lstStyle/>
        <a:p>
          <a:endParaRPr lang="en-US"/>
        </a:p>
      </dgm:t>
    </dgm:pt>
    <dgm:pt modelId="{7412676E-0DC6-4217-B9BB-A0CFEC2A86EA}">
      <dgm:prSet/>
      <dgm:spPr/>
      <dgm:t>
        <a:bodyPr/>
        <a:lstStyle/>
        <a:p>
          <a:r>
            <a:rPr lang="en-US" dirty="0"/>
            <a:t>1896- National Association of Colored Women- Mary Church Terrel, Harriet Tubman, Ida B. Wells-Barnett</a:t>
          </a:r>
        </a:p>
      </dgm:t>
    </dgm:pt>
    <dgm:pt modelId="{27736F81-B7AD-4B51-A248-C009EB14F9AF}" type="parTrans" cxnId="{5D0AFDCE-5692-4E82-9F16-A593410930C1}">
      <dgm:prSet/>
      <dgm:spPr/>
      <dgm:t>
        <a:bodyPr/>
        <a:lstStyle/>
        <a:p>
          <a:endParaRPr lang="en-US"/>
        </a:p>
      </dgm:t>
    </dgm:pt>
    <dgm:pt modelId="{806CA222-6CE0-4FEB-AB88-929D65147F62}" type="sibTrans" cxnId="{5D0AFDCE-5692-4E82-9F16-A593410930C1}">
      <dgm:prSet/>
      <dgm:spPr/>
      <dgm:t>
        <a:bodyPr/>
        <a:lstStyle/>
        <a:p>
          <a:endParaRPr lang="en-US"/>
        </a:p>
      </dgm:t>
    </dgm:pt>
    <dgm:pt modelId="{BBF3AA74-6125-429B-B57D-73F96537B079}" type="pres">
      <dgm:prSet presAssocID="{51BB1566-7BC8-4262-8907-002581155EF3}" presName="outerComposite" presStyleCnt="0">
        <dgm:presLayoutVars>
          <dgm:chMax val="5"/>
          <dgm:dir/>
          <dgm:resizeHandles val="exact"/>
        </dgm:presLayoutVars>
      </dgm:prSet>
      <dgm:spPr/>
    </dgm:pt>
    <dgm:pt modelId="{AF63DDF6-8BF3-4681-A9A6-8AF5BCCD8645}" type="pres">
      <dgm:prSet presAssocID="{51BB1566-7BC8-4262-8907-002581155EF3}" presName="dummyMaxCanvas" presStyleCnt="0">
        <dgm:presLayoutVars/>
      </dgm:prSet>
      <dgm:spPr/>
    </dgm:pt>
    <dgm:pt modelId="{49F9C091-FE0F-4B29-B281-ED5FA33FC974}" type="pres">
      <dgm:prSet presAssocID="{51BB1566-7BC8-4262-8907-002581155EF3}" presName="FiveNodes_1" presStyleLbl="node1" presStyleIdx="0" presStyleCnt="5" custLinFactNeighborX="1933" custLinFactNeighborY="1254">
        <dgm:presLayoutVars>
          <dgm:bulletEnabled val="1"/>
        </dgm:presLayoutVars>
      </dgm:prSet>
      <dgm:spPr/>
    </dgm:pt>
    <dgm:pt modelId="{05152482-D869-4B23-9946-8C12AA068BFE}" type="pres">
      <dgm:prSet presAssocID="{51BB1566-7BC8-4262-8907-002581155EF3}" presName="FiveNodes_2" presStyleLbl="node1" presStyleIdx="1" presStyleCnt="5">
        <dgm:presLayoutVars>
          <dgm:bulletEnabled val="1"/>
        </dgm:presLayoutVars>
      </dgm:prSet>
      <dgm:spPr/>
    </dgm:pt>
    <dgm:pt modelId="{E4A33801-98AA-4EBD-A9B0-05A659E768F0}" type="pres">
      <dgm:prSet presAssocID="{51BB1566-7BC8-4262-8907-002581155EF3}" presName="FiveNodes_3" presStyleLbl="node1" presStyleIdx="2" presStyleCnt="5">
        <dgm:presLayoutVars>
          <dgm:bulletEnabled val="1"/>
        </dgm:presLayoutVars>
      </dgm:prSet>
      <dgm:spPr/>
    </dgm:pt>
    <dgm:pt modelId="{19AEDC6F-1D4E-4D8D-A450-BB01E4D0D493}" type="pres">
      <dgm:prSet presAssocID="{51BB1566-7BC8-4262-8907-002581155EF3}" presName="FiveNodes_4" presStyleLbl="node1" presStyleIdx="3" presStyleCnt="5">
        <dgm:presLayoutVars>
          <dgm:bulletEnabled val="1"/>
        </dgm:presLayoutVars>
      </dgm:prSet>
      <dgm:spPr/>
    </dgm:pt>
    <dgm:pt modelId="{87616790-2351-42A4-8436-049963D5F57F}" type="pres">
      <dgm:prSet presAssocID="{51BB1566-7BC8-4262-8907-002581155EF3}" presName="FiveNodes_5" presStyleLbl="node1" presStyleIdx="4" presStyleCnt="5">
        <dgm:presLayoutVars>
          <dgm:bulletEnabled val="1"/>
        </dgm:presLayoutVars>
      </dgm:prSet>
      <dgm:spPr/>
    </dgm:pt>
    <dgm:pt modelId="{8F35BD6E-379A-4B84-85BC-F21018788A3F}" type="pres">
      <dgm:prSet presAssocID="{51BB1566-7BC8-4262-8907-002581155EF3}" presName="FiveConn_1-2" presStyleLbl="fgAccFollowNode1" presStyleIdx="0" presStyleCnt="4">
        <dgm:presLayoutVars>
          <dgm:bulletEnabled val="1"/>
        </dgm:presLayoutVars>
      </dgm:prSet>
      <dgm:spPr/>
    </dgm:pt>
    <dgm:pt modelId="{A06FF86F-32F5-4E79-B458-96826AB7D40D}" type="pres">
      <dgm:prSet presAssocID="{51BB1566-7BC8-4262-8907-002581155EF3}" presName="FiveConn_2-3" presStyleLbl="fgAccFollowNode1" presStyleIdx="1" presStyleCnt="4">
        <dgm:presLayoutVars>
          <dgm:bulletEnabled val="1"/>
        </dgm:presLayoutVars>
      </dgm:prSet>
      <dgm:spPr/>
    </dgm:pt>
    <dgm:pt modelId="{31CB5498-6866-489E-9B95-68EE88EA3C59}" type="pres">
      <dgm:prSet presAssocID="{51BB1566-7BC8-4262-8907-002581155EF3}" presName="FiveConn_3-4" presStyleLbl="fgAccFollowNode1" presStyleIdx="2" presStyleCnt="4">
        <dgm:presLayoutVars>
          <dgm:bulletEnabled val="1"/>
        </dgm:presLayoutVars>
      </dgm:prSet>
      <dgm:spPr/>
    </dgm:pt>
    <dgm:pt modelId="{D6915921-92B3-451C-B8FB-C767AADBB0A6}" type="pres">
      <dgm:prSet presAssocID="{51BB1566-7BC8-4262-8907-002581155EF3}" presName="FiveConn_4-5" presStyleLbl="fgAccFollowNode1" presStyleIdx="3" presStyleCnt="4">
        <dgm:presLayoutVars>
          <dgm:bulletEnabled val="1"/>
        </dgm:presLayoutVars>
      </dgm:prSet>
      <dgm:spPr/>
    </dgm:pt>
    <dgm:pt modelId="{1326276A-563A-4B2A-AAD7-100A4B0FA81E}" type="pres">
      <dgm:prSet presAssocID="{51BB1566-7BC8-4262-8907-002581155EF3}" presName="FiveNodes_1_text" presStyleLbl="node1" presStyleIdx="4" presStyleCnt="5">
        <dgm:presLayoutVars>
          <dgm:bulletEnabled val="1"/>
        </dgm:presLayoutVars>
      </dgm:prSet>
      <dgm:spPr/>
    </dgm:pt>
    <dgm:pt modelId="{80426014-831A-4EDB-959F-F19936EA416A}" type="pres">
      <dgm:prSet presAssocID="{51BB1566-7BC8-4262-8907-002581155EF3}" presName="FiveNodes_2_text" presStyleLbl="node1" presStyleIdx="4" presStyleCnt="5">
        <dgm:presLayoutVars>
          <dgm:bulletEnabled val="1"/>
        </dgm:presLayoutVars>
      </dgm:prSet>
      <dgm:spPr/>
    </dgm:pt>
    <dgm:pt modelId="{F4454C6C-A50A-4D3D-940A-72009BF918E0}" type="pres">
      <dgm:prSet presAssocID="{51BB1566-7BC8-4262-8907-002581155EF3}" presName="FiveNodes_3_text" presStyleLbl="node1" presStyleIdx="4" presStyleCnt="5">
        <dgm:presLayoutVars>
          <dgm:bulletEnabled val="1"/>
        </dgm:presLayoutVars>
      </dgm:prSet>
      <dgm:spPr/>
    </dgm:pt>
    <dgm:pt modelId="{150BDBA1-4445-48E8-A6DC-77D2259F877C}" type="pres">
      <dgm:prSet presAssocID="{51BB1566-7BC8-4262-8907-002581155EF3}" presName="FiveNodes_4_text" presStyleLbl="node1" presStyleIdx="4" presStyleCnt="5">
        <dgm:presLayoutVars>
          <dgm:bulletEnabled val="1"/>
        </dgm:presLayoutVars>
      </dgm:prSet>
      <dgm:spPr/>
    </dgm:pt>
    <dgm:pt modelId="{6065BCC2-678C-4AB6-BEEC-DFDA4292458E}" type="pres">
      <dgm:prSet presAssocID="{51BB1566-7BC8-4262-8907-002581155EF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A1CD611-505D-4F2C-A3B5-FEA2DB4A5E3F}" srcId="{51BB1566-7BC8-4262-8907-002581155EF3}" destId="{378714FD-6217-4231-9F85-D2D7A0E99FBA}" srcOrd="4" destOrd="0" parTransId="{326C95AB-9325-42A2-A169-D1D92FCEC389}" sibTransId="{C0F1E12F-C583-4329-BFBD-25EB839FF103}"/>
    <dgm:cxn modelId="{32F15A27-B337-480F-8F6D-33633C6C6C15}" type="presOf" srcId="{A26D7BA9-344A-4AE8-ADD0-23A9A6AC2C71}" destId="{49F9C091-FE0F-4B29-B281-ED5FA33FC974}" srcOrd="0" destOrd="0" presId="urn:microsoft.com/office/officeart/2005/8/layout/vProcess5"/>
    <dgm:cxn modelId="{54B23928-4383-484A-A9B0-066EC49AFAC1}" type="presOf" srcId="{7412676E-0DC6-4217-B9BB-A0CFEC2A86EA}" destId="{F4454C6C-A50A-4D3D-940A-72009BF918E0}" srcOrd="1" destOrd="0" presId="urn:microsoft.com/office/officeart/2005/8/layout/vProcess5"/>
    <dgm:cxn modelId="{5B404D4B-E177-4A9D-9BB6-47797E0DA36C}" type="presOf" srcId="{AD4F0E40-AB4B-4FF6-95A4-DDA1E05BE406}" destId="{80426014-831A-4EDB-959F-F19936EA416A}" srcOrd="1" destOrd="0" presId="urn:microsoft.com/office/officeart/2005/8/layout/vProcess5"/>
    <dgm:cxn modelId="{826C3B50-19E5-4D23-B1B4-4E4DB5CA74A2}" type="presOf" srcId="{75F4587E-5DF0-4FB3-AB25-0D108791E1D0}" destId="{8F35BD6E-379A-4B84-85BC-F21018788A3F}" srcOrd="0" destOrd="0" presId="urn:microsoft.com/office/officeart/2005/8/layout/vProcess5"/>
    <dgm:cxn modelId="{FACB5E54-4F64-407F-A947-3560CE0D4B23}" type="presOf" srcId="{A26D7BA9-344A-4AE8-ADD0-23A9A6AC2C71}" destId="{1326276A-563A-4B2A-AAD7-100A4B0FA81E}" srcOrd="1" destOrd="0" presId="urn:microsoft.com/office/officeart/2005/8/layout/vProcess5"/>
    <dgm:cxn modelId="{156BE956-213E-479E-820A-67DC08C53A2F}" type="presOf" srcId="{51BB1566-7BC8-4262-8907-002581155EF3}" destId="{BBF3AA74-6125-429B-B57D-73F96537B079}" srcOrd="0" destOrd="0" presId="urn:microsoft.com/office/officeart/2005/8/layout/vProcess5"/>
    <dgm:cxn modelId="{0DFB2E7B-49B9-4C87-B99F-D4DC9DAA7F23}" type="presOf" srcId="{20813AE7-FB2F-4F60-9DFA-29BED7FF5932}" destId="{19AEDC6F-1D4E-4D8D-A450-BB01E4D0D493}" srcOrd="0" destOrd="0" presId="urn:microsoft.com/office/officeart/2005/8/layout/vProcess5"/>
    <dgm:cxn modelId="{B179FA7E-E117-42CA-8F56-F4BC5CCFC42E}" srcId="{51BB1566-7BC8-4262-8907-002581155EF3}" destId="{A26D7BA9-344A-4AE8-ADD0-23A9A6AC2C71}" srcOrd="0" destOrd="0" parTransId="{D4921EDD-893D-4DBC-888F-82FBF6364193}" sibTransId="{75F4587E-5DF0-4FB3-AB25-0D108791E1D0}"/>
    <dgm:cxn modelId="{3373C486-EC0D-4870-9E70-C21EC6791870}" srcId="{51BB1566-7BC8-4262-8907-002581155EF3}" destId="{20813AE7-FB2F-4F60-9DFA-29BED7FF5932}" srcOrd="3" destOrd="0" parTransId="{C264E57D-FE7C-406E-BE2E-D3560F0968F3}" sibTransId="{FC0A13FC-C38F-4976-AC1C-7FDDCD573701}"/>
    <dgm:cxn modelId="{4F15ADA2-0AFC-44AB-8AB6-5B80808CB8B3}" type="presOf" srcId="{20813AE7-FB2F-4F60-9DFA-29BED7FF5932}" destId="{150BDBA1-4445-48E8-A6DC-77D2259F877C}" srcOrd="1" destOrd="0" presId="urn:microsoft.com/office/officeart/2005/8/layout/vProcess5"/>
    <dgm:cxn modelId="{C2969DA9-3417-4BFF-955B-A669BB69AAA5}" type="presOf" srcId="{378714FD-6217-4231-9F85-D2D7A0E99FBA}" destId="{87616790-2351-42A4-8436-049963D5F57F}" srcOrd="0" destOrd="0" presId="urn:microsoft.com/office/officeart/2005/8/layout/vProcess5"/>
    <dgm:cxn modelId="{76563EB1-5584-4998-A758-C3DAB0771945}" type="presOf" srcId="{378714FD-6217-4231-9F85-D2D7A0E99FBA}" destId="{6065BCC2-678C-4AB6-BEEC-DFDA4292458E}" srcOrd="1" destOrd="0" presId="urn:microsoft.com/office/officeart/2005/8/layout/vProcess5"/>
    <dgm:cxn modelId="{723EAFC4-F55C-498A-A30C-5AA14D016977}" type="presOf" srcId="{9DB3D96D-8264-49EF-A8F7-1B9ABC6B7547}" destId="{A06FF86F-32F5-4E79-B458-96826AB7D40D}" srcOrd="0" destOrd="0" presId="urn:microsoft.com/office/officeart/2005/8/layout/vProcess5"/>
    <dgm:cxn modelId="{5D0AFDCE-5692-4E82-9F16-A593410930C1}" srcId="{51BB1566-7BC8-4262-8907-002581155EF3}" destId="{7412676E-0DC6-4217-B9BB-A0CFEC2A86EA}" srcOrd="2" destOrd="0" parTransId="{27736F81-B7AD-4B51-A248-C009EB14F9AF}" sibTransId="{806CA222-6CE0-4FEB-AB88-929D65147F62}"/>
    <dgm:cxn modelId="{E2F0CBD6-9EB8-4A91-B347-E689881505F5}" srcId="{51BB1566-7BC8-4262-8907-002581155EF3}" destId="{AD4F0E40-AB4B-4FF6-95A4-DDA1E05BE406}" srcOrd="1" destOrd="0" parTransId="{D7B73BC5-5B41-4526-B8D3-FC0456FA9016}" sibTransId="{9DB3D96D-8264-49EF-A8F7-1B9ABC6B7547}"/>
    <dgm:cxn modelId="{F61BECE0-90DD-4429-BDBF-42E187D4A7A1}" type="presOf" srcId="{806CA222-6CE0-4FEB-AB88-929D65147F62}" destId="{31CB5498-6866-489E-9B95-68EE88EA3C59}" srcOrd="0" destOrd="0" presId="urn:microsoft.com/office/officeart/2005/8/layout/vProcess5"/>
    <dgm:cxn modelId="{217854F4-D1D0-43B5-B235-F5B9B097B140}" type="presOf" srcId="{FC0A13FC-C38F-4976-AC1C-7FDDCD573701}" destId="{D6915921-92B3-451C-B8FB-C767AADBB0A6}" srcOrd="0" destOrd="0" presId="urn:microsoft.com/office/officeart/2005/8/layout/vProcess5"/>
    <dgm:cxn modelId="{89D522F6-D249-4EDF-A759-5A008901ABA5}" type="presOf" srcId="{7412676E-0DC6-4217-B9BB-A0CFEC2A86EA}" destId="{E4A33801-98AA-4EBD-A9B0-05A659E768F0}" srcOrd="0" destOrd="0" presId="urn:microsoft.com/office/officeart/2005/8/layout/vProcess5"/>
    <dgm:cxn modelId="{F3B9DEF8-A2BD-4CDA-91E3-3EBC8D63B429}" type="presOf" srcId="{AD4F0E40-AB4B-4FF6-95A4-DDA1E05BE406}" destId="{05152482-D869-4B23-9946-8C12AA068BFE}" srcOrd="0" destOrd="0" presId="urn:microsoft.com/office/officeart/2005/8/layout/vProcess5"/>
    <dgm:cxn modelId="{D878F3D9-6B96-4064-95CF-A6B4244175BB}" type="presParOf" srcId="{BBF3AA74-6125-429B-B57D-73F96537B079}" destId="{AF63DDF6-8BF3-4681-A9A6-8AF5BCCD8645}" srcOrd="0" destOrd="0" presId="urn:microsoft.com/office/officeart/2005/8/layout/vProcess5"/>
    <dgm:cxn modelId="{94B9B92A-CDAF-4679-9272-18365CB9D098}" type="presParOf" srcId="{BBF3AA74-6125-429B-B57D-73F96537B079}" destId="{49F9C091-FE0F-4B29-B281-ED5FA33FC974}" srcOrd="1" destOrd="0" presId="urn:microsoft.com/office/officeart/2005/8/layout/vProcess5"/>
    <dgm:cxn modelId="{AD30217B-C97D-4BE3-9FB4-5DC16C03551A}" type="presParOf" srcId="{BBF3AA74-6125-429B-B57D-73F96537B079}" destId="{05152482-D869-4B23-9946-8C12AA068BFE}" srcOrd="2" destOrd="0" presId="urn:microsoft.com/office/officeart/2005/8/layout/vProcess5"/>
    <dgm:cxn modelId="{06FDE2BF-B1BC-4443-B800-7E903010CB9B}" type="presParOf" srcId="{BBF3AA74-6125-429B-B57D-73F96537B079}" destId="{E4A33801-98AA-4EBD-A9B0-05A659E768F0}" srcOrd="3" destOrd="0" presId="urn:microsoft.com/office/officeart/2005/8/layout/vProcess5"/>
    <dgm:cxn modelId="{BDDFCC8F-5BCB-446A-8298-A95491832DC8}" type="presParOf" srcId="{BBF3AA74-6125-429B-B57D-73F96537B079}" destId="{19AEDC6F-1D4E-4D8D-A450-BB01E4D0D493}" srcOrd="4" destOrd="0" presId="urn:microsoft.com/office/officeart/2005/8/layout/vProcess5"/>
    <dgm:cxn modelId="{CE80E9C8-A413-4FB4-B2DA-D5699B27077F}" type="presParOf" srcId="{BBF3AA74-6125-429B-B57D-73F96537B079}" destId="{87616790-2351-42A4-8436-049963D5F57F}" srcOrd="5" destOrd="0" presId="urn:microsoft.com/office/officeart/2005/8/layout/vProcess5"/>
    <dgm:cxn modelId="{1E2A86EA-C3B9-4BBD-94AD-4D18BFC681A6}" type="presParOf" srcId="{BBF3AA74-6125-429B-B57D-73F96537B079}" destId="{8F35BD6E-379A-4B84-85BC-F21018788A3F}" srcOrd="6" destOrd="0" presId="urn:microsoft.com/office/officeart/2005/8/layout/vProcess5"/>
    <dgm:cxn modelId="{FA3E023A-4F24-4B93-B2E9-650F93E4E5FD}" type="presParOf" srcId="{BBF3AA74-6125-429B-B57D-73F96537B079}" destId="{A06FF86F-32F5-4E79-B458-96826AB7D40D}" srcOrd="7" destOrd="0" presId="urn:microsoft.com/office/officeart/2005/8/layout/vProcess5"/>
    <dgm:cxn modelId="{66A6334D-9F65-4B1C-88EA-1CD8D62F95E8}" type="presParOf" srcId="{BBF3AA74-6125-429B-B57D-73F96537B079}" destId="{31CB5498-6866-489E-9B95-68EE88EA3C59}" srcOrd="8" destOrd="0" presId="urn:microsoft.com/office/officeart/2005/8/layout/vProcess5"/>
    <dgm:cxn modelId="{2942D633-24A7-44F3-9A0C-8C58FC8ED620}" type="presParOf" srcId="{BBF3AA74-6125-429B-B57D-73F96537B079}" destId="{D6915921-92B3-451C-B8FB-C767AADBB0A6}" srcOrd="9" destOrd="0" presId="urn:microsoft.com/office/officeart/2005/8/layout/vProcess5"/>
    <dgm:cxn modelId="{3B744F24-EACE-439A-8601-8EC2B80D3AF0}" type="presParOf" srcId="{BBF3AA74-6125-429B-B57D-73F96537B079}" destId="{1326276A-563A-4B2A-AAD7-100A4B0FA81E}" srcOrd="10" destOrd="0" presId="urn:microsoft.com/office/officeart/2005/8/layout/vProcess5"/>
    <dgm:cxn modelId="{8B2DE3B9-F3E9-49B3-A138-13CF1A28749C}" type="presParOf" srcId="{BBF3AA74-6125-429B-B57D-73F96537B079}" destId="{80426014-831A-4EDB-959F-F19936EA416A}" srcOrd="11" destOrd="0" presId="urn:microsoft.com/office/officeart/2005/8/layout/vProcess5"/>
    <dgm:cxn modelId="{C9BC8411-14BB-4F79-9A20-8AD871541A35}" type="presParOf" srcId="{BBF3AA74-6125-429B-B57D-73F96537B079}" destId="{F4454C6C-A50A-4D3D-940A-72009BF918E0}" srcOrd="12" destOrd="0" presId="urn:microsoft.com/office/officeart/2005/8/layout/vProcess5"/>
    <dgm:cxn modelId="{76EB3E93-77C2-4D4D-97DC-7E70D04D4A8E}" type="presParOf" srcId="{BBF3AA74-6125-429B-B57D-73F96537B079}" destId="{150BDBA1-4445-48E8-A6DC-77D2259F877C}" srcOrd="13" destOrd="0" presId="urn:microsoft.com/office/officeart/2005/8/layout/vProcess5"/>
    <dgm:cxn modelId="{5EDB5FF2-CC19-4DFB-939E-8969658AA636}" type="presParOf" srcId="{BBF3AA74-6125-429B-B57D-73F96537B079}" destId="{6065BCC2-678C-4AB6-BEEC-DFDA4292458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067B2-6356-498A-9738-00C3582B0CD0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D2D66C-27A1-4918-AECE-A8393C9A05A1}">
      <dgm:prSet/>
      <dgm:spPr/>
      <dgm:t>
        <a:bodyPr/>
        <a:lstStyle/>
        <a:p>
          <a:r>
            <a:rPr lang="en-US" b="0" i="0" dirty="0"/>
            <a:t>CHILDREN?</a:t>
          </a:r>
          <a:endParaRPr lang="en-US" dirty="0"/>
        </a:p>
      </dgm:t>
    </dgm:pt>
    <dgm:pt modelId="{97ADB4B3-5EE9-4BD1-93A8-C44E94949DE3}" type="parTrans" cxnId="{74B54B72-EFB6-494C-A479-40382A0EB0C5}">
      <dgm:prSet/>
      <dgm:spPr/>
      <dgm:t>
        <a:bodyPr/>
        <a:lstStyle/>
        <a:p>
          <a:endParaRPr lang="en-US"/>
        </a:p>
      </dgm:t>
    </dgm:pt>
    <dgm:pt modelId="{51FAA9DD-4C90-45B8-9801-96157C81D8C7}" type="sibTrans" cxnId="{74B54B72-EFB6-494C-A479-40382A0EB0C5}">
      <dgm:prSet/>
      <dgm:spPr/>
      <dgm:t>
        <a:bodyPr/>
        <a:lstStyle/>
        <a:p>
          <a:endParaRPr lang="en-US"/>
        </a:p>
      </dgm:t>
    </dgm:pt>
    <dgm:pt modelId="{73CB59A5-4656-4ED0-BA04-96CA1903ABAD}">
      <dgm:prSet/>
      <dgm:spPr/>
      <dgm:t>
        <a:bodyPr/>
        <a:lstStyle/>
        <a:p>
          <a:r>
            <a:rPr lang="en-US" b="0" i="0" dirty="0"/>
            <a:t>MACHINES?</a:t>
          </a:r>
          <a:endParaRPr lang="en-US" dirty="0"/>
        </a:p>
      </dgm:t>
    </dgm:pt>
    <dgm:pt modelId="{8301CCB2-0802-496F-96AA-94E968699D65}" type="parTrans" cxnId="{9FF74969-F4B4-4244-96FA-1ED029431F37}">
      <dgm:prSet/>
      <dgm:spPr/>
      <dgm:t>
        <a:bodyPr/>
        <a:lstStyle/>
        <a:p>
          <a:endParaRPr lang="en-US"/>
        </a:p>
      </dgm:t>
    </dgm:pt>
    <dgm:pt modelId="{B29E6E06-32BD-4D22-A805-A7AE5AE4AA53}" type="sibTrans" cxnId="{9FF74969-F4B4-4244-96FA-1ED029431F37}">
      <dgm:prSet/>
      <dgm:spPr/>
      <dgm:t>
        <a:bodyPr/>
        <a:lstStyle/>
        <a:p>
          <a:endParaRPr lang="en-US"/>
        </a:p>
      </dgm:t>
    </dgm:pt>
    <dgm:pt modelId="{E10A4735-50F9-48C9-B23A-58D3EC296593}">
      <dgm:prSet/>
      <dgm:spPr/>
      <dgm:t>
        <a:bodyPr/>
        <a:lstStyle/>
        <a:p>
          <a:r>
            <a:rPr lang="en-US" b="0" i="0" dirty="0"/>
            <a:t>WORK IS NOT GETTING DONE!</a:t>
          </a:r>
          <a:endParaRPr lang="en-US" dirty="0"/>
        </a:p>
      </dgm:t>
    </dgm:pt>
    <dgm:pt modelId="{6DB9AB43-A789-43D3-BFD5-33B4A36F9F0F}" type="parTrans" cxnId="{C437507D-7F04-405D-B866-B6D9B499437C}">
      <dgm:prSet/>
      <dgm:spPr/>
      <dgm:t>
        <a:bodyPr/>
        <a:lstStyle/>
        <a:p>
          <a:endParaRPr lang="en-US"/>
        </a:p>
      </dgm:t>
    </dgm:pt>
    <dgm:pt modelId="{D8B1EE37-AF9B-4375-879D-91DFFE0C5552}" type="sibTrans" cxnId="{C437507D-7F04-405D-B866-B6D9B499437C}">
      <dgm:prSet/>
      <dgm:spPr/>
      <dgm:t>
        <a:bodyPr/>
        <a:lstStyle/>
        <a:p>
          <a:endParaRPr lang="en-US"/>
        </a:p>
      </dgm:t>
    </dgm:pt>
    <dgm:pt modelId="{5CFF492C-EF23-4E8E-976F-6DBDA97F317D}">
      <dgm:prSet/>
      <dgm:spPr/>
      <dgm:t>
        <a:bodyPr/>
        <a:lstStyle/>
        <a:p>
          <a:r>
            <a:rPr lang="en-US" b="0" i="0" dirty="0"/>
            <a:t>OTHER CHORES- bigger homes, home improvement projects?</a:t>
          </a:r>
          <a:endParaRPr lang="en-US" dirty="0"/>
        </a:p>
      </dgm:t>
    </dgm:pt>
    <dgm:pt modelId="{B705DD39-569E-4BD2-897E-5DACDFBDE717}" type="parTrans" cxnId="{B7EAB907-F72D-46CE-9394-A1EBF7F8C2BC}">
      <dgm:prSet/>
      <dgm:spPr/>
      <dgm:t>
        <a:bodyPr/>
        <a:lstStyle/>
        <a:p>
          <a:endParaRPr lang="en-US"/>
        </a:p>
      </dgm:t>
    </dgm:pt>
    <dgm:pt modelId="{DBC1C5A8-1148-43BE-88F0-E692E6A364A4}" type="sibTrans" cxnId="{B7EAB907-F72D-46CE-9394-A1EBF7F8C2BC}">
      <dgm:prSet/>
      <dgm:spPr/>
      <dgm:t>
        <a:bodyPr/>
        <a:lstStyle/>
        <a:p>
          <a:endParaRPr lang="en-US"/>
        </a:p>
      </dgm:t>
    </dgm:pt>
    <dgm:pt modelId="{4BCBC27A-FEE6-48BA-98B7-BD46DC0D4E52}" type="pres">
      <dgm:prSet presAssocID="{62A067B2-6356-498A-9738-00C3582B0C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2AAB2D1-B8AC-4329-82A0-F58483F0C7BC}" type="pres">
      <dgm:prSet presAssocID="{23D2D66C-27A1-4918-AECE-A8393C9A05A1}" presName="hierRoot1" presStyleCnt="0"/>
      <dgm:spPr/>
    </dgm:pt>
    <dgm:pt modelId="{089A3FF2-9AC9-4F50-9D24-AC723BCCA6FE}" type="pres">
      <dgm:prSet presAssocID="{23D2D66C-27A1-4918-AECE-A8393C9A05A1}" presName="composite" presStyleCnt="0"/>
      <dgm:spPr/>
    </dgm:pt>
    <dgm:pt modelId="{A6C50849-E812-443D-BDC3-397966C71B7E}" type="pres">
      <dgm:prSet presAssocID="{23D2D66C-27A1-4918-AECE-A8393C9A05A1}" presName="background" presStyleLbl="node0" presStyleIdx="0" presStyleCnt="4"/>
      <dgm:spPr/>
    </dgm:pt>
    <dgm:pt modelId="{661242CC-677E-48D5-BED4-E82525C08125}" type="pres">
      <dgm:prSet presAssocID="{23D2D66C-27A1-4918-AECE-A8393C9A05A1}" presName="text" presStyleLbl="fgAcc0" presStyleIdx="0" presStyleCnt="4">
        <dgm:presLayoutVars>
          <dgm:chPref val="3"/>
        </dgm:presLayoutVars>
      </dgm:prSet>
      <dgm:spPr/>
    </dgm:pt>
    <dgm:pt modelId="{A6315F33-10DD-41CF-953B-0DD6BE5B6080}" type="pres">
      <dgm:prSet presAssocID="{23D2D66C-27A1-4918-AECE-A8393C9A05A1}" presName="hierChild2" presStyleCnt="0"/>
      <dgm:spPr/>
    </dgm:pt>
    <dgm:pt modelId="{7FED04D0-E8BD-4C1B-A749-80290EF45086}" type="pres">
      <dgm:prSet presAssocID="{73CB59A5-4656-4ED0-BA04-96CA1903ABAD}" presName="hierRoot1" presStyleCnt="0"/>
      <dgm:spPr/>
    </dgm:pt>
    <dgm:pt modelId="{FC353B36-FE1F-4A93-9416-42CAC249C08D}" type="pres">
      <dgm:prSet presAssocID="{73CB59A5-4656-4ED0-BA04-96CA1903ABAD}" presName="composite" presStyleCnt="0"/>
      <dgm:spPr/>
    </dgm:pt>
    <dgm:pt modelId="{A4D9913D-1A09-4A9C-A97B-CA616BA10578}" type="pres">
      <dgm:prSet presAssocID="{73CB59A5-4656-4ED0-BA04-96CA1903ABAD}" presName="background" presStyleLbl="node0" presStyleIdx="1" presStyleCnt="4"/>
      <dgm:spPr/>
    </dgm:pt>
    <dgm:pt modelId="{826B6911-4B96-4AAF-B06C-A680AD9F3AA5}" type="pres">
      <dgm:prSet presAssocID="{73CB59A5-4656-4ED0-BA04-96CA1903ABAD}" presName="text" presStyleLbl="fgAcc0" presStyleIdx="1" presStyleCnt="4">
        <dgm:presLayoutVars>
          <dgm:chPref val="3"/>
        </dgm:presLayoutVars>
      </dgm:prSet>
      <dgm:spPr/>
    </dgm:pt>
    <dgm:pt modelId="{4BFDFC0C-1FF0-4361-8756-18299E022D1B}" type="pres">
      <dgm:prSet presAssocID="{73CB59A5-4656-4ED0-BA04-96CA1903ABAD}" presName="hierChild2" presStyleCnt="0"/>
      <dgm:spPr/>
    </dgm:pt>
    <dgm:pt modelId="{3BA464BA-2C43-46DA-931F-E13375BBCD18}" type="pres">
      <dgm:prSet presAssocID="{E10A4735-50F9-48C9-B23A-58D3EC296593}" presName="hierRoot1" presStyleCnt="0"/>
      <dgm:spPr/>
    </dgm:pt>
    <dgm:pt modelId="{1863ABAB-EB49-40C8-B262-3059F51EA488}" type="pres">
      <dgm:prSet presAssocID="{E10A4735-50F9-48C9-B23A-58D3EC296593}" presName="composite" presStyleCnt="0"/>
      <dgm:spPr/>
    </dgm:pt>
    <dgm:pt modelId="{57664FFC-825E-4A2B-8662-6233D909129D}" type="pres">
      <dgm:prSet presAssocID="{E10A4735-50F9-48C9-B23A-58D3EC296593}" presName="background" presStyleLbl="node0" presStyleIdx="2" presStyleCnt="4"/>
      <dgm:spPr/>
    </dgm:pt>
    <dgm:pt modelId="{D4ED8449-A2A0-48CC-BBF0-7C09C6A4CB98}" type="pres">
      <dgm:prSet presAssocID="{E10A4735-50F9-48C9-B23A-58D3EC296593}" presName="text" presStyleLbl="fgAcc0" presStyleIdx="2" presStyleCnt="4">
        <dgm:presLayoutVars>
          <dgm:chPref val="3"/>
        </dgm:presLayoutVars>
      </dgm:prSet>
      <dgm:spPr/>
    </dgm:pt>
    <dgm:pt modelId="{F4BD32FE-04CA-415E-BF9E-07AF8983E3A6}" type="pres">
      <dgm:prSet presAssocID="{E10A4735-50F9-48C9-B23A-58D3EC296593}" presName="hierChild2" presStyleCnt="0"/>
      <dgm:spPr/>
    </dgm:pt>
    <dgm:pt modelId="{753308DC-CB66-4CBD-ABF5-C1A099A023CD}" type="pres">
      <dgm:prSet presAssocID="{5CFF492C-EF23-4E8E-976F-6DBDA97F317D}" presName="hierRoot1" presStyleCnt="0"/>
      <dgm:spPr/>
    </dgm:pt>
    <dgm:pt modelId="{769FE9A3-23BF-44DE-A892-18E31700C6EE}" type="pres">
      <dgm:prSet presAssocID="{5CFF492C-EF23-4E8E-976F-6DBDA97F317D}" presName="composite" presStyleCnt="0"/>
      <dgm:spPr/>
    </dgm:pt>
    <dgm:pt modelId="{908BD272-55EC-44AA-8BD1-9C5F57A96C78}" type="pres">
      <dgm:prSet presAssocID="{5CFF492C-EF23-4E8E-976F-6DBDA97F317D}" presName="background" presStyleLbl="node0" presStyleIdx="3" presStyleCnt="4"/>
      <dgm:spPr/>
    </dgm:pt>
    <dgm:pt modelId="{95408773-17C3-40D5-B996-77E0E817C072}" type="pres">
      <dgm:prSet presAssocID="{5CFF492C-EF23-4E8E-976F-6DBDA97F317D}" presName="text" presStyleLbl="fgAcc0" presStyleIdx="3" presStyleCnt="4">
        <dgm:presLayoutVars>
          <dgm:chPref val="3"/>
        </dgm:presLayoutVars>
      </dgm:prSet>
      <dgm:spPr/>
    </dgm:pt>
    <dgm:pt modelId="{611FB580-61EB-4654-B05B-19B19C45FE95}" type="pres">
      <dgm:prSet presAssocID="{5CFF492C-EF23-4E8E-976F-6DBDA97F317D}" presName="hierChild2" presStyleCnt="0"/>
      <dgm:spPr/>
    </dgm:pt>
  </dgm:ptLst>
  <dgm:cxnLst>
    <dgm:cxn modelId="{B7EAB907-F72D-46CE-9394-A1EBF7F8C2BC}" srcId="{62A067B2-6356-498A-9738-00C3582B0CD0}" destId="{5CFF492C-EF23-4E8E-976F-6DBDA97F317D}" srcOrd="3" destOrd="0" parTransId="{B705DD39-569E-4BD2-897E-5DACDFBDE717}" sibTransId="{DBC1C5A8-1148-43BE-88F0-E692E6A364A4}"/>
    <dgm:cxn modelId="{753C682A-C06F-46E6-9E16-78FE862734B8}" type="presOf" srcId="{62A067B2-6356-498A-9738-00C3582B0CD0}" destId="{4BCBC27A-FEE6-48BA-98B7-BD46DC0D4E52}" srcOrd="0" destOrd="0" presId="urn:microsoft.com/office/officeart/2005/8/layout/hierarchy1"/>
    <dgm:cxn modelId="{5B779530-230E-448F-90B1-C3E477FB648F}" type="presOf" srcId="{73CB59A5-4656-4ED0-BA04-96CA1903ABAD}" destId="{826B6911-4B96-4AAF-B06C-A680AD9F3AA5}" srcOrd="0" destOrd="0" presId="urn:microsoft.com/office/officeart/2005/8/layout/hierarchy1"/>
    <dgm:cxn modelId="{CD5A0D36-AED9-42FB-8F07-1B35878060C0}" type="presOf" srcId="{E10A4735-50F9-48C9-B23A-58D3EC296593}" destId="{D4ED8449-A2A0-48CC-BBF0-7C09C6A4CB98}" srcOrd="0" destOrd="0" presId="urn:microsoft.com/office/officeart/2005/8/layout/hierarchy1"/>
    <dgm:cxn modelId="{9FF74969-F4B4-4244-96FA-1ED029431F37}" srcId="{62A067B2-6356-498A-9738-00C3582B0CD0}" destId="{73CB59A5-4656-4ED0-BA04-96CA1903ABAD}" srcOrd="1" destOrd="0" parTransId="{8301CCB2-0802-496F-96AA-94E968699D65}" sibTransId="{B29E6E06-32BD-4D22-A805-A7AE5AE4AA53}"/>
    <dgm:cxn modelId="{74B54B72-EFB6-494C-A479-40382A0EB0C5}" srcId="{62A067B2-6356-498A-9738-00C3582B0CD0}" destId="{23D2D66C-27A1-4918-AECE-A8393C9A05A1}" srcOrd="0" destOrd="0" parTransId="{97ADB4B3-5EE9-4BD1-93A8-C44E94949DE3}" sibTransId="{51FAA9DD-4C90-45B8-9801-96157C81D8C7}"/>
    <dgm:cxn modelId="{C437507D-7F04-405D-B866-B6D9B499437C}" srcId="{62A067B2-6356-498A-9738-00C3582B0CD0}" destId="{E10A4735-50F9-48C9-B23A-58D3EC296593}" srcOrd="2" destOrd="0" parTransId="{6DB9AB43-A789-43D3-BFD5-33B4A36F9F0F}" sibTransId="{D8B1EE37-AF9B-4375-879D-91DFFE0C5552}"/>
    <dgm:cxn modelId="{4946EE98-E1AC-47C3-BA69-847FBCD5AC24}" type="presOf" srcId="{23D2D66C-27A1-4918-AECE-A8393C9A05A1}" destId="{661242CC-677E-48D5-BED4-E82525C08125}" srcOrd="0" destOrd="0" presId="urn:microsoft.com/office/officeart/2005/8/layout/hierarchy1"/>
    <dgm:cxn modelId="{4706AEEF-344F-40A6-BA60-134B2500EB99}" type="presOf" srcId="{5CFF492C-EF23-4E8E-976F-6DBDA97F317D}" destId="{95408773-17C3-40D5-B996-77E0E817C072}" srcOrd="0" destOrd="0" presId="urn:microsoft.com/office/officeart/2005/8/layout/hierarchy1"/>
    <dgm:cxn modelId="{34781782-C62C-4459-A157-2A6D862DA03A}" type="presParOf" srcId="{4BCBC27A-FEE6-48BA-98B7-BD46DC0D4E52}" destId="{B2AAB2D1-B8AC-4329-82A0-F58483F0C7BC}" srcOrd="0" destOrd="0" presId="urn:microsoft.com/office/officeart/2005/8/layout/hierarchy1"/>
    <dgm:cxn modelId="{01413791-1451-4572-8CDE-31DBA576B9E9}" type="presParOf" srcId="{B2AAB2D1-B8AC-4329-82A0-F58483F0C7BC}" destId="{089A3FF2-9AC9-4F50-9D24-AC723BCCA6FE}" srcOrd="0" destOrd="0" presId="urn:microsoft.com/office/officeart/2005/8/layout/hierarchy1"/>
    <dgm:cxn modelId="{76DE438C-09A3-4C1F-B4F9-0C5F1A857C1E}" type="presParOf" srcId="{089A3FF2-9AC9-4F50-9D24-AC723BCCA6FE}" destId="{A6C50849-E812-443D-BDC3-397966C71B7E}" srcOrd="0" destOrd="0" presId="urn:microsoft.com/office/officeart/2005/8/layout/hierarchy1"/>
    <dgm:cxn modelId="{4FA26026-DD73-4F1B-BE36-51302BFCDFF4}" type="presParOf" srcId="{089A3FF2-9AC9-4F50-9D24-AC723BCCA6FE}" destId="{661242CC-677E-48D5-BED4-E82525C08125}" srcOrd="1" destOrd="0" presId="urn:microsoft.com/office/officeart/2005/8/layout/hierarchy1"/>
    <dgm:cxn modelId="{8514B5B5-9222-450C-8ABF-DDE093259D3E}" type="presParOf" srcId="{B2AAB2D1-B8AC-4329-82A0-F58483F0C7BC}" destId="{A6315F33-10DD-41CF-953B-0DD6BE5B6080}" srcOrd="1" destOrd="0" presId="urn:microsoft.com/office/officeart/2005/8/layout/hierarchy1"/>
    <dgm:cxn modelId="{E42FE655-130F-4AA5-A279-AAC2B7BB2B4D}" type="presParOf" srcId="{4BCBC27A-FEE6-48BA-98B7-BD46DC0D4E52}" destId="{7FED04D0-E8BD-4C1B-A749-80290EF45086}" srcOrd="1" destOrd="0" presId="urn:microsoft.com/office/officeart/2005/8/layout/hierarchy1"/>
    <dgm:cxn modelId="{E87DF61B-E5C1-4875-BA16-64C26EC6FD57}" type="presParOf" srcId="{7FED04D0-E8BD-4C1B-A749-80290EF45086}" destId="{FC353B36-FE1F-4A93-9416-42CAC249C08D}" srcOrd="0" destOrd="0" presId="urn:microsoft.com/office/officeart/2005/8/layout/hierarchy1"/>
    <dgm:cxn modelId="{10AA1AA1-9EC0-4955-AAAF-A350A2DA0109}" type="presParOf" srcId="{FC353B36-FE1F-4A93-9416-42CAC249C08D}" destId="{A4D9913D-1A09-4A9C-A97B-CA616BA10578}" srcOrd="0" destOrd="0" presId="urn:microsoft.com/office/officeart/2005/8/layout/hierarchy1"/>
    <dgm:cxn modelId="{507F3F6E-CD00-4EDE-B98F-41076D608C2D}" type="presParOf" srcId="{FC353B36-FE1F-4A93-9416-42CAC249C08D}" destId="{826B6911-4B96-4AAF-B06C-A680AD9F3AA5}" srcOrd="1" destOrd="0" presId="urn:microsoft.com/office/officeart/2005/8/layout/hierarchy1"/>
    <dgm:cxn modelId="{E04BF5A7-0B1C-46BB-A633-38290E2C1AC2}" type="presParOf" srcId="{7FED04D0-E8BD-4C1B-A749-80290EF45086}" destId="{4BFDFC0C-1FF0-4361-8756-18299E022D1B}" srcOrd="1" destOrd="0" presId="urn:microsoft.com/office/officeart/2005/8/layout/hierarchy1"/>
    <dgm:cxn modelId="{45CABB0C-2254-4D35-9049-2162140D9159}" type="presParOf" srcId="{4BCBC27A-FEE6-48BA-98B7-BD46DC0D4E52}" destId="{3BA464BA-2C43-46DA-931F-E13375BBCD18}" srcOrd="2" destOrd="0" presId="urn:microsoft.com/office/officeart/2005/8/layout/hierarchy1"/>
    <dgm:cxn modelId="{CEEBA8F1-3E75-4C0D-A940-2223F2CE4DF3}" type="presParOf" srcId="{3BA464BA-2C43-46DA-931F-E13375BBCD18}" destId="{1863ABAB-EB49-40C8-B262-3059F51EA488}" srcOrd="0" destOrd="0" presId="urn:microsoft.com/office/officeart/2005/8/layout/hierarchy1"/>
    <dgm:cxn modelId="{72B02619-1242-4C62-AECF-C19E4A0059E6}" type="presParOf" srcId="{1863ABAB-EB49-40C8-B262-3059F51EA488}" destId="{57664FFC-825E-4A2B-8662-6233D909129D}" srcOrd="0" destOrd="0" presId="urn:microsoft.com/office/officeart/2005/8/layout/hierarchy1"/>
    <dgm:cxn modelId="{586D3013-03FF-48EB-AC4F-B1CFA98FC39B}" type="presParOf" srcId="{1863ABAB-EB49-40C8-B262-3059F51EA488}" destId="{D4ED8449-A2A0-48CC-BBF0-7C09C6A4CB98}" srcOrd="1" destOrd="0" presId="urn:microsoft.com/office/officeart/2005/8/layout/hierarchy1"/>
    <dgm:cxn modelId="{4A7F94A0-8853-4E45-A799-45CDAC515299}" type="presParOf" srcId="{3BA464BA-2C43-46DA-931F-E13375BBCD18}" destId="{F4BD32FE-04CA-415E-BF9E-07AF8983E3A6}" srcOrd="1" destOrd="0" presId="urn:microsoft.com/office/officeart/2005/8/layout/hierarchy1"/>
    <dgm:cxn modelId="{C3D82A10-EBE6-448A-B33A-69E1EA4655A9}" type="presParOf" srcId="{4BCBC27A-FEE6-48BA-98B7-BD46DC0D4E52}" destId="{753308DC-CB66-4CBD-ABF5-C1A099A023CD}" srcOrd="3" destOrd="0" presId="urn:microsoft.com/office/officeart/2005/8/layout/hierarchy1"/>
    <dgm:cxn modelId="{198F3BCB-BF9F-4E73-BFFA-B3A0B3C67426}" type="presParOf" srcId="{753308DC-CB66-4CBD-ABF5-C1A099A023CD}" destId="{769FE9A3-23BF-44DE-A892-18E31700C6EE}" srcOrd="0" destOrd="0" presId="urn:microsoft.com/office/officeart/2005/8/layout/hierarchy1"/>
    <dgm:cxn modelId="{37F1343D-B036-4A3F-9787-75586E11B63C}" type="presParOf" srcId="{769FE9A3-23BF-44DE-A892-18E31700C6EE}" destId="{908BD272-55EC-44AA-8BD1-9C5F57A96C78}" srcOrd="0" destOrd="0" presId="urn:microsoft.com/office/officeart/2005/8/layout/hierarchy1"/>
    <dgm:cxn modelId="{EC8C5EAF-3379-4537-B326-8C329EA5B9AD}" type="presParOf" srcId="{769FE9A3-23BF-44DE-A892-18E31700C6EE}" destId="{95408773-17C3-40D5-B996-77E0E817C072}" srcOrd="1" destOrd="0" presId="urn:microsoft.com/office/officeart/2005/8/layout/hierarchy1"/>
    <dgm:cxn modelId="{9A3F5821-4D64-4621-ABDB-A38528E9A901}" type="presParOf" srcId="{753308DC-CB66-4CBD-ABF5-C1A099A023CD}" destId="{611FB580-61EB-4654-B05B-19B19C45FE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9C091-FE0F-4B29-B281-ED5FA33FC974}">
      <dsp:nvSpPr>
        <dsp:cNvPr id="0" name=""/>
        <dsp:cNvSpPr/>
      </dsp:nvSpPr>
      <dsp:spPr>
        <a:xfrm>
          <a:off x="153112" y="10409"/>
          <a:ext cx="7920990" cy="8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1848- Seneca Falls Convention- Elizabeth Cady Stanton wrote a “Declaration of Sentiments”</a:t>
          </a:r>
          <a:endParaRPr lang="en-US" sz="2000" kern="1200" dirty="0"/>
        </a:p>
      </dsp:txBody>
      <dsp:txXfrm>
        <a:off x="177425" y="34722"/>
        <a:ext cx="6928106" cy="781490"/>
      </dsp:txXfrm>
    </dsp:sp>
    <dsp:sp modelId="{05152482-D869-4B23-9946-8C12AA068BFE}">
      <dsp:nvSpPr>
        <dsp:cNvPr id="0" name=""/>
        <dsp:cNvSpPr/>
      </dsp:nvSpPr>
      <dsp:spPr>
        <a:xfrm>
          <a:off x="591502" y="945409"/>
          <a:ext cx="7920990" cy="8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1851- Sojourner Truth- Ain’t I a Women?</a:t>
          </a:r>
          <a:endParaRPr lang="en-US" sz="2000" kern="1200" dirty="0"/>
        </a:p>
      </dsp:txBody>
      <dsp:txXfrm>
        <a:off x="615815" y="969722"/>
        <a:ext cx="6741286" cy="781490"/>
      </dsp:txXfrm>
    </dsp:sp>
    <dsp:sp modelId="{E4A33801-98AA-4EBD-A9B0-05A659E768F0}">
      <dsp:nvSpPr>
        <dsp:cNvPr id="0" name=""/>
        <dsp:cNvSpPr/>
      </dsp:nvSpPr>
      <dsp:spPr>
        <a:xfrm>
          <a:off x="1183005" y="1890819"/>
          <a:ext cx="7920990" cy="8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1896- National Association of Colored Women- Mary Church Terrel, Harriet Tubman, Ida B. Wells-Barnett</a:t>
          </a:r>
        </a:p>
      </dsp:txBody>
      <dsp:txXfrm>
        <a:off x="1207318" y="1915132"/>
        <a:ext cx="6741286" cy="781490"/>
      </dsp:txXfrm>
    </dsp:sp>
    <dsp:sp modelId="{19AEDC6F-1D4E-4D8D-A450-BB01E4D0D493}">
      <dsp:nvSpPr>
        <dsp:cNvPr id="0" name=""/>
        <dsp:cNvSpPr/>
      </dsp:nvSpPr>
      <dsp:spPr>
        <a:xfrm>
          <a:off x="1774507" y="2836229"/>
          <a:ext cx="7920990" cy="8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World War I- 4 million men were drafted</a:t>
          </a:r>
          <a:endParaRPr lang="en-US" sz="2000" kern="1200" dirty="0"/>
        </a:p>
      </dsp:txBody>
      <dsp:txXfrm>
        <a:off x="1798820" y="2860542"/>
        <a:ext cx="6741286" cy="781490"/>
      </dsp:txXfrm>
    </dsp:sp>
    <dsp:sp modelId="{87616790-2351-42A4-8436-049963D5F57F}">
      <dsp:nvSpPr>
        <dsp:cNvPr id="0" name=""/>
        <dsp:cNvSpPr/>
      </dsp:nvSpPr>
      <dsp:spPr>
        <a:xfrm>
          <a:off x="2366010" y="3781639"/>
          <a:ext cx="7920990" cy="830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1920-19</a:t>
          </a:r>
          <a:r>
            <a:rPr lang="en-US" sz="2000" b="0" i="0" kern="1200" baseline="30000" dirty="0"/>
            <a:t>th</a:t>
          </a:r>
          <a:r>
            <a:rPr lang="en-US" sz="2000" b="0" i="0" kern="1200" dirty="0"/>
            <a:t> Amendment- Right to Vote for women; Black suffrage still not established until 1965</a:t>
          </a:r>
          <a:endParaRPr lang="en-US" sz="2000" kern="1200" dirty="0"/>
        </a:p>
      </dsp:txBody>
      <dsp:txXfrm>
        <a:off x="2390323" y="3805952"/>
        <a:ext cx="6741286" cy="781490"/>
      </dsp:txXfrm>
    </dsp:sp>
    <dsp:sp modelId="{8F35BD6E-379A-4B84-85BC-F21018788A3F}">
      <dsp:nvSpPr>
        <dsp:cNvPr id="0" name=""/>
        <dsp:cNvSpPr/>
      </dsp:nvSpPr>
      <dsp:spPr>
        <a:xfrm>
          <a:off x="7381414" y="606445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502818" y="606445"/>
        <a:ext cx="296767" cy="406030"/>
      </dsp:txXfrm>
    </dsp:sp>
    <dsp:sp modelId="{A06FF86F-32F5-4E79-B458-96826AB7D40D}">
      <dsp:nvSpPr>
        <dsp:cNvPr id="0" name=""/>
        <dsp:cNvSpPr/>
      </dsp:nvSpPr>
      <dsp:spPr>
        <a:xfrm>
          <a:off x="7972917" y="1551855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094321" y="1551855"/>
        <a:ext cx="296767" cy="406030"/>
      </dsp:txXfrm>
    </dsp:sp>
    <dsp:sp modelId="{31CB5498-6866-489E-9B95-68EE88EA3C59}">
      <dsp:nvSpPr>
        <dsp:cNvPr id="0" name=""/>
        <dsp:cNvSpPr/>
      </dsp:nvSpPr>
      <dsp:spPr>
        <a:xfrm>
          <a:off x="8564419" y="2483430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85823" y="2483430"/>
        <a:ext cx="296767" cy="406030"/>
      </dsp:txXfrm>
    </dsp:sp>
    <dsp:sp modelId="{D6915921-92B3-451C-B8FB-C767AADBB0A6}">
      <dsp:nvSpPr>
        <dsp:cNvPr id="0" name=""/>
        <dsp:cNvSpPr/>
      </dsp:nvSpPr>
      <dsp:spPr>
        <a:xfrm>
          <a:off x="9155922" y="3438064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277326" y="3438064"/>
        <a:ext cx="296767" cy="406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50849-E812-443D-BDC3-397966C71B7E}">
      <dsp:nvSpPr>
        <dsp:cNvPr id="0" name=""/>
        <dsp:cNvSpPr/>
      </dsp:nvSpPr>
      <dsp:spPr>
        <a:xfrm>
          <a:off x="2819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242CC-677E-48D5-BED4-E82525C08125}">
      <dsp:nvSpPr>
        <dsp:cNvPr id="0" name=""/>
        <dsp:cNvSpPr/>
      </dsp:nvSpPr>
      <dsp:spPr>
        <a:xfrm>
          <a:off x="226534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CHILDREN?</a:t>
          </a:r>
          <a:endParaRPr lang="en-US" sz="1500" kern="1200" dirty="0"/>
        </a:p>
      </dsp:txBody>
      <dsp:txXfrm>
        <a:off x="263981" y="1215787"/>
        <a:ext cx="1938540" cy="1203636"/>
      </dsp:txXfrm>
    </dsp:sp>
    <dsp:sp modelId="{A4D9913D-1A09-4A9C-A97B-CA616BA10578}">
      <dsp:nvSpPr>
        <dsp:cNvPr id="0" name=""/>
        <dsp:cNvSpPr/>
      </dsp:nvSpPr>
      <dsp:spPr>
        <a:xfrm>
          <a:off x="2463684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B6911-4B96-4AAF-B06C-A680AD9F3AA5}">
      <dsp:nvSpPr>
        <dsp:cNvPr id="0" name=""/>
        <dsp:cNvSpPr/>
      </dsp:nvSpPr>
      <dsp:spPr>
        <a:xfrm>
          <a:off x="2687399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MACHINES?</a:t>
          </a:r>
          <a:endParaRPr lang="en-US" sz="1500" kern="1200" dirty="0"/>
        </a:p>
      </dsp:txBody>
      <dsp:txXfrm>
        <a:off x="2724846" y="1215787"/>
        <a:ext cx="1938540" cy="1203636"/>
      </dsp:txXfrm>
    </dsp:sp>
    <dsp:sp modelId="{57664FFC-825E-4A2B-8662-6233D909129D}">
      <dsp:nvSpPr>
        <dsp:cNvPr id="0" name=""/>
        <dsp:cNvSpPr/>
      </dsp:nvSpPr>
      <dsp:spPr>
        <a:xfrm>
          <a:off x="4924548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D8449-A2A0-48CC-BBF0-7C09C6A4CB98}">
      <dsp:nvSpPr>
        <dsp:cNvPr id="0" name=""/>
        <dsp:cNvSpPr/>
      </dsp:nvSpPr>
      <dsp:spPr>
        <a:xfrm>
          <a:off x="5148263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WORK IS NOT GETTING DONE!</a:t>
          </a:r>
          <a:endParaRPr lang="en-US" sz="1500" kern="1200" dirty="0"/>
        </a:p>
      </dsp:txBody>
      <dsp:txXfrm>
        <a:off x="5185710" y="1215787"/>
        <a:ext cx="1938540" cy="1203636"/>
      </dsp:txXfrm>
    </dsp:sp>
    <dsp:sp modelId="{908BD272-55EC-44AA-8BD1-9C5F57A96C78}">
      <dsp:nvSpPr>
        <dsp:cNvPr id="0" name=""/>
        <dsp:cNvSpPr/>
      </dsp:nvSpPr>
      <dsp:spPr>
        <a:xfrm>
          <a:off x="7385413" y="965811"/>
          <a:ext cx="2013434" cy="1278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08773-17C3-40D5-B996-77E0E817C072}">
      <dsp:nvSpPr>
        <dsp:cNvPr id="0" name=""/>
        <dsp:cNvSpPr/>
      </dsp:nvSpPr>
      <dsp:spPr>
        <a:xfrm>
          <a:off x="7609128" y="1178340"/>
          <a:ext cx="2013434" cy="1278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/>
            <a:t>OTHER CHORES- bigger homes, home improvement projects?</a:t>
          </a:r>
          <a:endParaRPr lang="en-US" sz="1500" kern="1200" dirty="0"/>
        </a:p>
      </dsp:txBody>
      <dsp:txXfrm>
        <a:off x="7646575" y="1215787"/>
        <a:ext cx="1938540" cy="120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elected female PM- Sri Lanka- 1960- Sirimavo </a:t>
            </a:r>
            <a:r>
              <a:rPr lang="en-US" dirty="0" err="1"/>
              <a:t>Bhandarnaike</a:t>
            </a:r>
            <a:endParaRPr lang="en-US" dirty="0"/>
          </a:p>
          <a:p>
            <a:r>
              <a:rPr lang="en-US" dirty="0"/>
              <a:t>2 Presidents (Head of the State not Head of the Govt.): Pratibha Patil, Draupadi </a:t>
            </a:r>
            <a:r>
              <a:rPr lang="en-US" dirty="0" err="1"/>
              <a:t>Murmu</a:t>
            </a:r>
            <a:endParaRPr lang="en-US" dirty="0"/>
          </a:p>
          <a:p>
            <a:r>
              <a:rPr lang="en-US" dirty="0"/>
              <a:t>Latest- Mexico</a:t>
            </a:r>
          </a:p>
          <a:p>
            <a:r>
              <a:rPr lang="en-US" dirty="0"/>
              <a:t>CAVEAT- I don’t mean to say that patriarchy was not as strongly entrenched in these Asian countries-Most of these women were wives/widows/daughters of powerful men. Yet, representation matters- the young girl growing up in India saw her country and several neighboring countries led by a woman. Representation matters!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24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Palin and Hillary Clinton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2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0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Motherhood penalty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9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 shift- domestic work;    </a:t>
            </a:r>
          </a:p>
          <a:p>
            <a:pPr marL="0" indent="0">
              <a:buNone/>
            </a:pPr>
            <a:r>
              <a:rPr lang="en-US" dirty="0"/>
              <a:t>Third Shift:  ***OPEN CHAT****  Sandwich generation: caught between taking care of the elderly as well as the younger generation</a:t>
            </a:r>
          </a:p>
          <a:p>
            <a:r>
              <a:rPr lang="en-US" dirty="0"/>
              <a:t>Kin keeping: maintaining relations, remembering birthdays, entertaining, networking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>
                <a:highlight>
                  <a:srgbClr val="FFFF00"/>
                </a:highlight>
              </a:rPr>
              <a:t>Hand-out</a:t>
            </a:r>
            <a:r>
              <a:rPr lang="en-US" dirty="0">
                <a:highlight>
                  <a:srgbClr val="FFFF00"/>
                </a:highlight>
              </a:rPr>
              <a:t>: Gender chores split, Gender Wage gap table; Housework study-https://www.ncbi.nlm.nih.gov/pmc/articles/PMC4242525/; Intersectionality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00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Children, machines, work is not getting done, other chores- bigger homes, home renovation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0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54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roles and mental wellness- OPEN POLL! Which one resonates with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21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men support egalitarian gender roles but any indication that they are the oppressors creates discomfort. Oppression of others is because of your privilege- the idea  is unacceptable to many. So, the understanding that my personal situation is a result of the broader cultural structure- helps bring men into the movement. GLORIA STEINEM- Gender is a prison for both men and women, the only difference is that men have wall-to-wall carpet and coffee. But it is confining even for 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CHAT- Share an example that reminds you of Personal is Political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9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feminists and abolitionists worked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2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Abolitionists and feminists</a:t>
            </a:r>
          </a:p>
          <a:p>
            <a:r>
              <a:rPr lang="en-US" dirty="0"/>
              <a:t>Stanton- placed women’s rights over abolitionist rights- Hierarchy of Oppression!! Audre Lorde- 1983- “There is No Hierarchy of Oppression”.</a:t>
            </a:r>
          </a:p>
          <a:p>
            <a:r>
              <a:rPr lang="en-US" dirty="0"/>
              <a:t>IT TOOK A WORLD WAR TO GET THE RIGHT FOR WOMEN; A CIVIL WAR TO WIN THE RIGHTS OF BLACK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70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WW-II- 16 million men were drafted and 6 million women were recruited to work in military factories- women can work as hard as men- second wave of feminism was born. While women were in the workforce- there were no laws protecting them. Could be openly discriminated against or paid less than men.</a:t>
            </a:r>
          </a:p>
          <a:p>
            <a:r>
              <a:rPr lang="en-US" dirty="0"/>
              <a:t>Women in 1930s worked, by 1950s- the traditional feminist ideal- Friedan came up with the idea at her college 15 year reunion in late 1950s- the problem with no name- women felt depressed- subjugated due to cultural gender roles, sexism- at work, home, church, educational institutions. But it was rejected to be published by any women’s magazine and she did extensive research and finally published it in 1963. Betty Friedan- opposed lesbian inclusion- later retracted- INTERSECTIONALITY</a:t>
            </a:r>
          </a:p>
          <a:p>
            <a:r>
              <a:rPr lang="en-US" dirty="0"/>
              <a:t>MYTHS associated with FEMINISTS  ***ERA originally written by Alice Paul***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11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1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3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559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364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825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2676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709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564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387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943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1574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0126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430521"/>
            <a:ext cx="3389065" cy="184752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7" y="2745610"/>
            <a:ext cx="3389065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291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155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3" y="400049"/>
            <a:ext cx="8647721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3" y="1997132"/>
            <a:ext cx="8652793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57063" y="457964"/>
            <a:ext cx="2211229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9740417" y="3721100"/>
            <a:ext cx="2211229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1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8408" y="1187450"/>
            <a:ext cx="6255903" cy="2996901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B76DB-2767-87C4-10EE-4BBBF28411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4557712"/>
            <a:ext cx="7659688" cy="163927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kern="1200" cap="all" spc="30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4A9DA-0E0F-BB15-37FE-7C47230AF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D7EE9A-A325-1078-BB60-9FC75CAE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E3B36E34-9750-EC15-036F-4B675C295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1">
                <a:extLst>
                  <a:ext uri="{FF2B5EF4-FFF2-40B4-BE49-F238E27FC236}">
                    <a16:creationId xmlns:a16="http://schemas.microsoft.com/office/drawing/2014/main" id="{06586384-27A4-246C-E62A-33558F884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5AA0A056-987B-0766-D8E8-C8D89A7EC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8359D64-1AAE-C3D6-1AEB-701A9026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40C577F2-9B8C-9987-0FDA-0B46E995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id="{E4A8A441-14F2-1181-7C03-9AF4D75DE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id="{3A0F5B06-DAD1-414A-4045-AC17788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6EAB1EB7-4688-82CC-051F-DB66DE38B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id="{A9AB2401-8BD6-D082-7D34-198A6545D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A90FDBC-4B7A-EDE5-0D04-338D0D446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A8D3C6B9-6FD6-25DA-E318-38517D172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82">
                <a:extLst>
                  <a:ext uri="{FF2B5EF4-FFF2-40B4-BE49-F238E27FC236}">
                    <a16:creationId xmlns:a16="http://schemas.microsoft.com/office/drawing/2014/main" id="{7B45605F-50DD-B936-79D0-4D5D3DCCF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85">
                <a:extLst>
                  <a:ext uri="{FF2B5EF4-FFF2-40B4-BE49-F238E27FC236}">
                    <a16:creationId xmlns:a16="http://schemas.microsoft.com/office/drawing/2014/main" id="{AA2CCC3A-D444-734A-6925-577856500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A2BD9A0D-1346-B3F5-7383-79EB805A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6EB22E5-C3DE-A015-B732-9C99977BB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93CF15FE-A466-3FBE-1E87-307BF004FC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Line 66">
                  <a:extLst>
                    <a:ext uri="{FF2B5EF4-FFF2-40B4-BE49-F238E27FC236}">
                      <a16:creationId xmlns:a16="http://schemas.microsoft.com/office/drawing/2014/main" id="{3C84471E-53D8-C7CA-359C-EA3D084335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Line 67">
                  <a:extLst>
                    <a:ext uri="{FF2B5EF4-FFF2-40B4-BE49-F238E27FC236}">
                      <a16:creationId xmlns:a16="http://schemas.microsoft.com/office/drawing/2014/main" id="{BC3DC9EB-7ADF-8A40-A0B1-806A49FDD1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80">
                  <a:extLst>
                    <a:ext uri="{FF2B5EF4-FFF2-40B4-BE49-F238E27FC236}">
                      <a16:creationId xmlns:a16="http://schemas.microsoft.com/office/drawing/2014/main" id="{A9814A17-E78A-F4E9-E11C-91D474D977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317CBEE3-C973-721D-F6E1-B01AB3846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id="{B94FEC87-B417-D6A3-C64B-28FBFF77E6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id="{E06EF271-57E5-EEF4-D040-2024C9C5E2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6F3B2D-71C3-22D2-3FE7-AEB56473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7575CCE-8AB7-7F62-6647-54A79E708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17ABC5D-B6B9-F1AF-A5E6-4E86BF3973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D90BB42-FD51-C2C9-345D-87DED4AC79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id="{385D3C2A-6509-6882-27B6-96C8742214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4BF0830E-092E-8582-FD37-25EBB95D9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80A303-EA12-90C6-733E-C85628E6E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1257D7-35B4-17E4-164F-621D979A03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F3910AB-8CA8-F456-4738-9F48854BD06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86CB42-F5B6-83EC-94BC-143860A11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5060AB-ED2F-208F-81B5-BEB45F802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6E687AEB-A199-BAD0-2E9A-3ACBFE2841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DAFE85D5-581E-A320-6774-95E0233C56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7270347A-DB8B-CFEA-D5B1-DBC3659BBE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1965131-3F3E-E213-B710-81D71722A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A3D07104-0A30-F679-34AF-C21FD6FACE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B13E5798-2DCB-9131-C54F-6F0D08D86F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2F125324-9871-5BDF-13D3-6E4113AFD0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CCD1F-2B54-D361-E053-5FF87DD5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2855" y="716800"/>
            <a:ext cx="3838575" cy="5583025"/>
            <a:chOff x="199766" y="716800"/>
            <a:chExt cx="3838575" cy="558302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3F3EEBC-EBC4-0038-38A9-A494FED7A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581DA3CF-C0A0-8E1A-B2CA-B465ACA6C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DB32943F-D66E-F068-1ECE-FF375616F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3B13BE8F-A9CD-C462-43E9-D182FCF05E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F75852E9-400B-CA0A-4A1A-0B754AE00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1D8ECB49-B6E6-DA8C-61EE-CB6BB20FF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53A3DB70-240A-ADEB-E7B2-84B3837F4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9B713D37-E240-145B-9C3E-F8D262CF7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17B81BF5-2C3A-46BE-E721-022FD3C1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2">
                <a:extLst>
                  <a:ext uri="{FF2B5EF4-FFF2-40B4-BE49-F238E27FC236}">
                    <a16:creationId xmlns:a16="http://schemas.microsoft.com/office/drawing/2014/main" id="{2885C111-E5DD-8443-FE17-0569B46EC8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029DD684-1B88-2889-DA3A-5870D6761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3C566D20-0174-75CC-D855-AB274699D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36A8E32A-151B-A3D3-49DE-6008D6C45F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76E7A491-283C-6A17-EB8C-B02383E9A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E91E0A05-94DE-D7F7-3A60-DEA33071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F3DE174-682A-6361-8639-CDA2D81AA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5" name="Line 63">
                  <a:extLst>
                    <a:ext uri="{FF2B5EF4-FFF2-40B4-BE49-F238E27FC236}">
                      <a16:creationId xmlns:a16="http://schemas.microsoft.com/office/drawing/2014/main" id="{2234DE9F-CB30-6186-5B72-493836DF14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id="{DAF283E5-22FA-93DD-FB58-AA9A0424C93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id="{CE496269-4163-B3BB-A9E1-56F00C65A0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id="{90179A3F-210B-6566-A4A2-F50DAB4E89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Line 83">
                  <a:extLst>
                    <a:ext uri="{FF2B5EF4-FFF2-40B4-BE49-F238E27FC236}">
                      <a16:creationId xmlns:a16="http://schemas.microsoft.com/office/drawing/2014/main" id="{772AEF66-4E36-6C46-BEE9-2E18CDC2AE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id="{258703F6-E13A-5C69-B4D3-DE791D24F1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89">
                  <a:extLst>
                    <a:ext uri="{FF2B5EF4-FFF2-40B4-BE49-F238E27FC236}">
                      <a16:creationId xmlns:a16="http://schemas.microsoft.com/office/drawing/2014/main" id="{EEC221A3-F3A0-F165-B37C-BF65A34237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BE042E-E49B-4A5F-357E-8DB2C56D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166BC29-F4E6-A651-BD21-70A8B85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002A7A7-B4BB-9C4C-3948-E72F7F44D1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F73A36C-4216-A151-D845-77BCCDC9E71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30">
                  <a:extLst>
                    <a:ext uri="{FF2B5EF4-FFF2-40B4-BE49-F238E27FC236}">
                      <a16:creationId xmlns:a16="http://schemas.microsoft.com/office/drawing/2014/main" id="{5BBF4110-E046-056F-4D58-8896610108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30">
                  <a:extLst>
                    <a:ext uri="{FF2B5EF4-FFF2-40B4-BE49-F238E27FC236}">
                      <a16:creationId xmlns:a16="http://schemas.microsoft.com/office/drawing/2014/main" id="{809EE42A-5648-154F-432A-D9F3570862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83DC31-F0EF-CF42-ED90-75B1ABD16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98C938D-4846-6187-1846-8DF73B4DD1D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52F3A13-6583-B19D-8326-EDCA4E9994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C02D64-2157-DCA3-9D5E-57703AAB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DD009B-AFCE-7C90-EDC0-4823F23EA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8DCD1D20-6F7B-2005-233C-448F727696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1A3C9-3B53-4238-2638-1B8BA0EC5F5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Line 70">
                  <a:extLst>
                    <a:ext uri="{FF2B5EF4-FFF2-40B4-BE49-F238E27FC236}">
                      <a16:creationId xmlns:a16="http://schemas.microsoft.com/office/drawing/2014/main" id="{36AC7693-785F-3C83-9A64-E6039FA0E0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F359D63-C81D-206A-44F3-F1273C070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220AC73E-818C-B36C-CBD0-B0B5802981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E5255418-4DCC-DA3A-8A94-1E4253DD4C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Line 70">
                  <a:extLst>
                    <a:ext uri="{FF2B5EF4-FFF2-40B4-BE49-F238E27FC236}">
                      <a16:creationId xmlns:a16="http://schemas.microsoft.com/office/drawing/2014/main" id="{81D8F951-4C97-BFA4-4434-DCEC72D59E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784D93E-84DF-A671-0102-F4445B9D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4377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2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726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89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07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6306B6-C8E2-6121-30D5-82B08281C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257E6D1-0649-FD5B-4DA5-EB2B8141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3CC9717B-3390-FDE5-5BC2-6BEC1C3D93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CEF34206-0D0A-B2AA-A3A4-0F02930175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D0A4B606-D620-EF33-6BE0-7EC6C52F1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22BE1C2-C3E5-D96A-B8E0-E1D70AC5F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56AB6E2-C7FA-3591-28CB-C21202039A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872EBDC-773B-0CF6-36D7-27BE1E6DB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B8A2E4D9-E9C8-412C-6A58-BB780546DE2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C27E562-29D9-A0AA-2944-C3436D2BEE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AAE9981E-C936-EECE-B9C3-5ACB49BF796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3706869E-01AB-6C39-D38E-3DC2410CABA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BC818284-15B7-8ABF-B278-E42C92AF5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08C7FF8-36A1-B4F3-E5AE-0C079CC6D7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74E4EB46-7986-2A17-7B75-5994CE02B9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97F0B3A4-C10B-5D77-AB00-49C91DBB640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36AFABA0-0062-860C-9146-BF4D228538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56118C0C-095E-01A0-2CFE-ECAFF20B115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E648B1CC-12E6-5EFE-025E-4DDD3693C5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0A3F1078-E70B-233B-93F9-5133B56CD8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C63BF2E6-6E31-5E50-3302-9C137E19F7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CAC307A6-D0E6-A041-5750-55B3E8F76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4E44498-238D-42E6-16A9-C8F537366F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7CFEC536-DE1B-7EF8-DF50-D79393A5ABA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0031C789-726D-0344-8728-BF19B880A7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9E05F8E2-A5DF-0A5E-CD17-C97FBEE2FF6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E751C883-8C83-7E47-1B82-57EA1C6075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DF43C33D-0315-16DD-C857-2E05F005792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20C2A8AC-3C63-4A08-EEA9-7D99B23389F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F0C86BC8-A3A9-F56A-073A-F4BA8F5FCA3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3327605-B5D7-1CB2-F7BD-71F198A0FA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BB99730-EC11-FC0D-89D9-DBA98F47A1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F8F0B03C-A1A4-993B-BA06-DACE47AFE1E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D7CD239F-B303-0145-B9F9-17A5AEF9A2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3CC93649-E59B-CB59-F93A-9D18C6E7AB2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167EDE6C-5663-F23D-5C2A-33CA144E708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8C9858E-12FC-AC8B-B4E0-1F2E68A789E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6F1F853F-12AF-C34B-165E-8B5E60F15D6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8CB92B7A-AC90-583B-DDBA-B19A9C71C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6B73A9-7304-B528-2437-72A7DA3C6E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83CAC98B-0BE6-98AE-864C-0D538CA9E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7D743BBC-3EC1-1617-DB2F-89ABD455BA2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EBE71186-19F8-0BCF-DF2E-E781D32D9D2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55C2E720-9525-7FFF-3E66-E511F53286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1D22C0E-9D3A-52AB-3871-6C6FF4848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99FA942-1D48-89CC-383D-932F1FF7E2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BE3EA01-22D1-4D8A-A630-19D12D493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45959D16-BA8D-FAD0-74CC-CC7965CA3C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4DCBF91C-53DB-AA8C-D8CD-80A34F9804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C63F599C-CD60-0F26-ED3F-3E5935CC878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4A5E4CCB-728B-08BB-48ED-7546F1E3FC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45A12BEF-4709-3DE0-A27F-D76C89866E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F3ECA5DC-5B35-0063-1011-AA9465CBC3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1C6F2448-6297-EFD5-65BD-6133D641BC6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08D5A7C-A430-B1C9-8FC9-20FA690A3DF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1EBAB5BE-A06B-B638-C2AB-C6059C1D47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83B28485-5B8F-F8CD-1A77-F81844B0F27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AFDEA0C7-F122-46AF-9B2F-E4C889DA8FC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83754C15-A44F-51BC-0947-00CDE3B60F6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505DA054-8F1C-4087-8781-685F0FE482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44BD225C-EA1F-97FD-4931-1D262EBD67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CD1081D1-C04E-90DC-86D1-D8CD0C3981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3FBEB4BC-1D15-E70E-A7DD-1BAED9D378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A3A49C60-1643-467E-3A85-91BE0415B40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BDFA8E59-BC14-E188-44EC-2B377DFB09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39C4A48-6645-CB94-807C-98D8E43A031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1583EF52-A2D2-7FD4-9BB2-B646D7CC828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670F3C5-9D9A-DBB2-2E7E-6E1F180EF98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8E491F5-6F6D-5F1F-5023-8D0F15B249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7E6E24E-A7E4-8C00-A579-AC557EEE2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7413C793-1437-F13C-D70C-4EC6816744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A3B9DA25-7724-17BB-5EA1-DFCD02147C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0B1B8653-3BE8-D09D-F90B-42F49EC0DFE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2FC0CAC2-F9A8-C0F1-15CF-DB45667E590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B5855889-325D-FA32-468A-1F31469FFA0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017B2958-116D-72AF-F0C5-461F2C49E8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CEC5CFC-8B8D-2C8B-9EA4-4748E9BDC5D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90C32245-0BF9-DF94-349F-822CC769C2D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1BD39FA-C77B-8F57-A36D-BDADE9B92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49D72AA-6FA5-9D9D-6C71-89E9687F9E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C4B45EE0-824D-63DC-26B5-289552EF43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A87D0DC7-D87A-05C1-DB12-7C3184E9B2B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A3EB842-A38D-5297-E1BA-B2750E61EED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1362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494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06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288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blog.dol.gov/2024/03/12/what-you-need-to-know-about-the-gender-wage-gap#:~:text=On%20average%2C%20women%20working%20full,full%2Dtime%20made%20in%2020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pmc/articles/PMC4242525/table/T1/?report=objectonly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EEP.PURI@WSP.W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652" y="4591879"/>
            <a:ext cx="3879026" cy="169257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Presenter:</a:t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Amandeep Puri</a:t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C1B906-2FBC-A456-68AB-7FE2A60D6148}"/>
              </a:ext>
            </a:extLst>
          </p:cNvPr>
          <p:cNvSpPr txBox="1">
            <a:spLocks/>
          </p:cNvSpPr>
          <p:nvPr/>
        </p:nvSpPr>
        <p:spPr bwMode="gray">
          <a:xfrm>
            <a:off x="3925957" y="2763079"/>
            <a:ext cx="4969565" cy="1550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Women 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Change-Makers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7DCC-FF37-A13C-3C3A-E9D9A0A1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up in India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54335D-8358-F340-2735-A1326124575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462245" y="3052102"/>
            <a:ext cx="3086531" cy="13336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B028E8-AED2-E101-03E0-28259AE15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76" y="3718945"/>
            <a:ext cx="3372321" cy="1409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AA21D-5034-5D0D-4F2B-801EFA82D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540" y="3533789"/>
            <a:ext cx="3334215" cy="11241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A51C3C-CD0E-57C3-EA22-B892FD33A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297" y="5262966"/>
            <a:ext cx="3429479" cy="952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5541ED-7D92-7737-0860-FAAE697B7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102" y="2532348"/>
            <a:ext cx="3210373" cy="8573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B8A9DE-8722-E910-513F-624C78EEB3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5487" y="4863886"/>
            <a:ext cx="3353268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6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749A-F23C-760B-B5AF-542B2C3B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in Politics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29035-5101-7902-0D42-BEBF52792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 Matters!</a:t>
            </a:r>
          </a:p>
          <a:p>
            <a:r>
              <a:rPr lang="en-US" dirty="0"/>
              <a:t>Women leaders scrutinized at another level- looks, how they talk, not likeable, sexualization, motherhood, marital status, does not look presidential; smiles too little or too much!</a:t>
            </a:r>
          </a:p>
          <a:p>
            <a:r>
              <a:rPr lang="en-US" dirty="0"/>
              <a:t>The hardest Glass-ceiling!!</a:t>
            </a:r>
          </a:p>
        </p:txBody>
      </p:sp>
    </p:spTree>
    <p:extLst>
      <p:ext uri="{BB962C8B-B14F-4D97-AF65-F5344CB8AC3E}">
        <p14:creationId xmlns:p14="http://schemas.microsoft.com/office/powerpoint/2010/main" val="36250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D48FB9-D2D1-433C-B425-A811F1BE0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7" y="347232"/>
            <a:ext cx="10964805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4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0A30-EAEC-524A-5CB2-17B21D92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Pay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FE9F-8649-631F-5171-612E4304C3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 an average, women make 84% of what men are paid working full-time.</a:t>
            </a:r>
          </a:p>
          <a:p>
            <a:r>
              <a:rPr lang="en-US" dirty="0"/>
              <a:t>In other words, women work from Jan. 1, 2023 to March 12, 2024 to make what men made in 2023.</a:t>
            </a:r>
          </a:p>
          <a:p>
            <a:r>
              <a:rPr lang="en-US" b="1" dirty="0"/>
              <a:t>March 12- Equal Pay Day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ADD787-DB51-67E7-09DD-CA9BD30F41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2654689"/>
            <a:ext cx="4824412" cy="33139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0CE986-490C-5923-0DC9-A27918AA6A92}"/>
              </a:ext>
            </a:extLst>
          </p:cNvPr>
          <p:cNvSpPr txBox="1"/>
          <p:nvPr/>
        </p:nvSpPr>
        <p:spPr>
          <a:xfrm>
            <a:off x="6361871" y="6019801"/>
            <a:ext cx="482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U.S Dept. of Labor Blog</a:t>
            </a:r>
          </a:p>
          <a:p>
            <a:r>
              <a:rPr lang="en-US" sz="800" dirty="0">
                <a:hlinkClick r:id="rId4"/>
              </a:rPr>
              <a:t>https://blog.dol.gov/2024/03/12/what-you-need-to-know-about-the-gender-wage-gap#:~:text=On%20average%2C%20women%20working%20full,full%2Dtime%20made%20in%202023</a:t>
            </a:r>
            <a:r>
              <a:rPr lang="en-US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839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0033-085F-B8EA-6C3B-8051C19A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Women’s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674B-DCC1-1D9B-B69B-1217041E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Shift</a:t>
            </a:r>
          </a:p>
          <a:p>
            <a:r>
              <a:rPr lang="en-US" dirty="0"/>
              <a:t>Second Shift</a:t>
            </a:r>
          </a:p>
          <a:p>
            <a:r>
              <a:rPr lang="en-US" dirty="0"/>
              <a:t>Third shift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Most modern couple start relatively equally but as they become parents, women’s responsibility towards household work solidifies as does men’s responsibility for wage-work.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63D6C-E412-8AEF-9B8D-2706645D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484" y="2923266"/>
            <a:ext cx="944962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924312-26B4-0551-19DE-977BE20B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034"/>
            <a:ext cx="12192000" cy="6496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3BC3E-A4AD-2F22-8B28-B7F56286C18C}"/>
              </a:ext>
            </a:extLst>
          </p:cNvPr>
          <p:cNvSpPr txBox="1"/>
          <p:nvPr/>
        </p:nvSpPr>
        <p:spPr>
          <a:xfrm>
            <a:off x="4411756" y="278092"/>
            <a:ext cx="6928792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FA3A3"/>
              </a:buClr>
              <a:buSzTx/>
              <a:tabLst/>
              <a:defRPr/>
            </a:pPr>
            <a:r>
              <a:rPr kumimoji="0" lang="en-US" sz="1000" b="1" i="0" u="none" strike="noStrike" kern="1200" cap="none" spc="50" normalizeH="0" baseline="0" noProof="0" dirty="0">
                <a:ln>
                  <a:noFill/>
                </a:ln>
                <a:solidFill>
                  <a:schemeClr val="accent2">
                    <a:lumMod val="75000"/>
                    <a:alpha val="60000"/>
                  </a:scheme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Source: Bianchi et al, “Housework: Who Did, Does or Will Do It, and How much Does It Matter?” 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4"/>
              </a:rPr>
              <a:t>https://www.ncbi.nlm.nih.gov/pmc/articles/PMC4242525/table/T1/?report=objectonly</a:t>
            </a:r>
            <a:r>
              <a:rPr kumimoji="0" lang="en-US" sz="800" b="0" i="0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58A89-787B-29DE-4802-DF5445A2E535}"/>
              </a:ext>
            </a:extLst>
          </p:cNvPr>
          <p:cNvSpPr txBox="1"/>
          <p:nvPr/>
        </p:nvSpPr>
        <p:spPr>
          <a:xfrm>
            <a:off x="1113183" y="1162878"/>
            <a:ext cx="3528391" cy="150080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6B0A3-2AC5-8C46-2800-23C0518B54DA}"/>
              </a:ext>
            </a:extLst>
          </p:cNvPr>
          <p:cNvSpPr txBox="1"/>
          <p:nvPr/>
        </p:nvSpPr>
        <p:spPr>
          <a:xfrm>
            <a:off x="8189843" y="1162878"/>
            <a:ext cx="3667540" cy="150080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472B5-0795-AA5D-ED85-B722FBEB999E}"/>
              </a:ext>
            </a:extLst>
          </p:cNvPr>
          <p:cNvSpPr txBox="1"/>
          <p:nvPr/>
        </p:nvSpPr>
        <p:spPr>
          <a:xfrm>
            <a:off x="129209" y="1003852"/>
            <a:ext cx="649357" cy="36933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E2D7F-3F41-B3A5-25E3-C9C80EFB4F97}"/>
              </a:ext>
            </a:extLst>
          </p:cNvPr>
          <p:cNvSpPr txBox="1"/>
          <p:nvPr/>
        </p:nvSpPr>
        <p:spPr>
          <a:xfrm>
            <a:off x="129209" y="2733261"/>
            <a:ext cx="649357" cy="36933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F4BEC-BBEA-7254-52C0-44B8FFD5B9D7}"/>
              </a:ext>
            </a:extLst>
          </p:cNvPr>
          <p:cNvSpPr txBox="1"/>
          <p:nvPr/>
        </p:nvSpPr>
        <p:spPr>
          <a:xfrm>
            <a:off x="129209" y="4462670"/>
            <a:ext cx="649357" cy="36933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4D4C86-63BA-423E-CCF0-FD226D8B13A2}"/>
              </a:ext>
            </a:extLst>
          </p:cNvPr>
          <p:cNvSpPr txBox="1"/>
          <p:nvPr/>
        </p:nvSpPr>
        <p:spPr>
          <a:xfrm>
            <a:off x="1113183" y="2892287"/>
            <a:ext cx="3528391" cy="168965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54284-3F1A-8F32-6445-C2869AD183BD}"/>
              </a:ext>
            </a:extLst>
          </p:cNvPr>
          <p:cNvSpPr txBox="1"/>
          <p:nvPr/>
        </p:nvSpPr>
        <p:spPr>
          <a:xfrm>
            <a:off x="8189843" y="2892287"/>
            <a:ext cx="3667540" cy="168965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C2B54A-FD97-AB7E-5424-2C60F5934C78}"/>
              </a:ext>
            </a:extLst>
          </p:cNvPr>
          <p:cNvSpPr txBox="1"/>
          <p:nvPr/>
        </p:nvSpPr>
        <p:spPr>
          <a:xfrm>
            <a:off x="1113183" y="4674881"/>
            <a:ext cx="3528391" cy="168965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D40F7B-C82D-41A2-C964-3B112D225CF3}"/>
              </a:ext>
            </a:extLst>
          </p:cNvPr>
          <p:cNvSpPr txBox="1"/>
          <p:nvPr/>
        </p:nvSpPr>
        <p:spPr>
          <a:xfrm>
            <a:off x="8189843" y="4674881"/>
            <a:ext cx="3667540" cy="168965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9D4ACB-838F-3A0B-ABE9-EC340E169682}"/>
              </a:ext>
            </a:extLst>
          </p:cNvPr>
          <p:cNvSpPr/>
          <p:nvPr/>
        </p:nvSpPr>
        <p:spPr>
          <a:xfrm>
            <a:off x="129209" y="5695122"/>
            <a:ext cx="1053548" cy="15902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C5CA7A-F397-34BA-BC61-236C96D23F11}"/>
              </a:ext>
            </a:extLst>
          </p:cNvPr>
          <p:cNvSpPr/>
          <p:nvPr/>
        </p:nvSpPr>
        <p:spPr>
          <a:xfrm>
            <a:off x="129209" y="5945185"/>
            <a:ext cx="824948" cy="17731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1711A-02A0-3147-F432-1FC69A9DBF7B}"/>
              </a:ext>
            </a:extLst>
          </p:cNvPr>
          <p:cNvSpPr txBox="1"/>
          <p:nvPr/>
        </p:nvSpPr>
        <p:spPr>
          <a:xfrm>
            <a:off x="4104861" y="5849178"/>
            <a:ext cx="30689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29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145EAA-64C7-80A7-2FEB-5D50DEAC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is doing the rest of the work?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DFFC50-389A-DE53-F5D8-FD4740B8E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02570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8DCEEA3-F6BB-E6DC-B493-8AB9ADCD46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2128" y="1166299"/>
            <a:ext cx="944962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69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5DA5-BF48-F3D1-6FA9-2FCA6CCD7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Multiple Roles on Mental Wellness- 2 Hypotheses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B30AF-D007-4BE8-E2A5-64AFDDE21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Role Enhancement hypothesis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D762D-3AE4-AA2B-EB11-8F8DB2DBD4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Multiple roles that women play- home, work, child-care shield women against pressures at home</a:t>
            </a:r>
            <a:r>
              <a:rPr lang="en-US" dirty="0">
                <a:sym typeface="Wingdings"/>
              </a:rPr>
              <a:t> Better health, self esteem, satisfying work and low rates of depression</a:t>
            </a:r>
          </a:p>
          <a:p>
            <a:r>
              <a:rPr lang="en-US" dirty="0">
                <a:sym typeface="Wingdings"/>
              </a:rPr>
              <a:t>But of course, satisfying job and career are optimized when marriages are egalitarian and domestic responsibilities shared by spouses</a:t>
            </a:r>
          </a:p>
          <a:p>
            <a:r>
              <a:rPr lang="en-US" dirty="0">
                <a:sym typeface="Wingdings"/>
              </a:rPr>
              <a:t>Despite multiple roles, employed women are healthier and report feeling better about themselves than do full-time homemakers (</a:t>
            </a:r>
            <a:r>
              <a:rPr lang="en-US" dirty="0" err="1">
                <a:sym typeface="Wingdings"/>
              </a:rPr>
              <a:t>Elger</a:t>
            </a:r>
            <a:r>
              <a:rPr lang="en-US" dirty="0">
                <a:sym typeface="Wingdings"/>
              </a:rPr>
              <a:t> and Chester,2007; Pearson,2008)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CCB8D-4B79-87DA-2025-C128AA150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/>
              <a:t>Role Overload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876E5-17EE-82BD-0956-A7DE7513BEE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Compared to men, women have fewer mental health advantages of multiple roles</a:t>
            </a:r>
          </a:p>
          <a:p>
            <a:r>
              <a:rPr lang="en-US" dirty="0"/>
              <a:t>First shift + second shift = Emotional distress (especially more for new mothers as compared to new fathers)</a:t>
            </a:r>
          </a:p>
          <a:p>
            <a:r>
              <a:rPr lang="en-US" dirty="0"/>
              <a:t>Other contributing factors (unique for each woman)- gender discrimination, stereotyping, sexual harassment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7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>
                    <a:alpha val="60000"/>
                  </a:srgbClr>
                </a:solidFill>
                <a:hlinkClick r:id="rId3"/>
              </a:rPr>
              <a:t>AMANDEEP.PURI@WSP.WA.GOV</a:t>
            </a:r>
            <a:r>
              <a:rPr lang="en-US" b="1" dirty="0">
                <a:solidFill>
                  <a:srgbClr val="002060">
                    <a:alpha val="60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18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65" y="2143672"/>
            <a:ext cx="6072776" cy="2910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Women’s movement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Personal is Political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Representation Matters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tx1"/>
                </a:solidFill>
              </a:rPr>
              <a:t>Then and Now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D84715B-8247-080D-C6A8-1110392E17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8086" r="8086"/>
          <a:stretch/>
        </p:blipFill>
        <p:spPr>
          <a:xfrm>
            <a:off x="7171380" y="1643301"/>
            <a:ext cx="4474680" cy="4031050"/>
          </a:xfr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121A-2F78-8716-1FBD-01141AB3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Liberty, Equality, 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B2B5-E68D-2E6A-24C5-DB6433A04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Revolution- when it turned violent -&gt; discussions among French philosophers</a:t>
            </a:r>
          </a:p>
          <a:p>
            <a:r>
              <a:rPr lang="en-US" dirty="0"/>
              <a:t>Edmund Burke- 1790- Book- “Reflections on the Revolution in France”- criticized the use of violence</a:t>
            </a:r>
          </a:p>
          <a:p>
            <a:r>
              <a:rPr lang="en-US" dirty="0"/>
              <a:t>Thomas Paine- 1792- Book- “The Rights of Man”- defended violence</a:t>
            </a:r>
          </a:p>
          <a:p>
            <a:r>
              <a:rPr lang="en-US" dirty="0"/>
              <a:t>English philosopher, Mary Wollstonecraft defended use of violence in her 1790 book- “A Vindication of the Rights of Men” (beat Paine to the punch)</a:t>
            </a:r>
          </a:p>
          <a:p>
            <a:r>
              <a:rPr lang="en-US" dirty="0"/>
              <a:t>Wollstonecraft- 1792- Book- “A Vindication of the Rights of Woman”- widely-read; became the philosophy behind the first wave of American feminism.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B255-BF1C-7100-F1DA-0610CE36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Aspects of Women’s 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427B-D1D1-7350-34FB-D6E004D2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Personal Change</a:t>
            </a:r>
          </a:p>
          <a:p>
            <a:r>
              <a:rPr lang="en-US" b="1" dirty="0"/>
              <a:t>Societal Transformation</a:t>
            </a:r>
          </a:p>
          <a:p>
            <a:r>
              <a:rPr lang="en-US" dirty="0"/>
              <a:t>What is the cultural meaning of being a woman?</a:t>
            </a:r>
          </a:p>
          <a:p>
            <a:r>
              <a:rPr lang="en-US" dirty="0"/>
              <a:t>Led to intellectual perspectives.</a:t>
            </a:r>
          </a:p>
          <a:p>
            <a:r>
              <a:rPr lang="en-US" dirty="0"/>
              <a:t>Problems that women thought were personal were rooted in </a:t>
            </a:r>
            <a:r>
              <a:rPr lang="en-US" b="1" dirty="0"/>
              <a:t>patriarchy</a:t>
            </a:r>
            <a:r>
              <a:rPr lang="en-US" dirty="0"/>
              <a:t>.</a:t>
            </a:r>
          </a:p>
          <a:p>
            <a:r>
              <a:rPr lang="en-US" dirty="0"/>
              <a:t>Raised consciousness- “</a:t>
            </a:r>
            <a:r>
              <a:rPr lang="en-US" b="1" dirty="0"/>
              <a:t>Personal is political</a:t>
            </a:r>
            <a:r>
              <a:rPr lang="en-US" dirty="0"/>
              <a:t>”.</a:t>
            </a:r>
          </a:p>
          <a:p>
            <a:r>
              <a:rPr lang="en-US" dirty="0"/>
              <a:t>What we experience in our personal lives is embedded in the social, political, economic and cultural structures.</a:t>
            </a:r>
          </a:p>
          <a:p>
            <a:r>
              <a:rPr lang="en-US" dirty="0"/>
              <a:t>Personal to political connection also helps men participate.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837298B9-1132-68FD-E337-2D9AA4B216E8}"/>
              </a:ext>
            </a:extLst>
          </p:cNvPr>
          <p:cNvSpPr/>
          <p:nvPr/>
        </p:nvSpPr>
        <p:spPr>
          <a:xfrm>
            <a:off x="9980613" y="4850296"/>
            <a:ext cx="914400" cy="612648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Three Waves of Feminism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First Wave: </a:t>
            </a:r>
            <a:r>
              <a:rPr lang="en-US" sz="2000" dirty="0"/>
              <a:t>1848-1920 (Right to Vote)</a:t>
            </a:r>
          </a:p>
          <a:p>
            <a:r>
              <a:rPr lang="en-US" sz="2000" dirty="0"/>
              <a:t>Remained dormant for 40 years until WW-II that brought about the realization: “Personal is Political”</a:t>
            </a:r>
          </a:p>
          <a:p>
            <a:r>
              <a:rPr lang="en-US" sz="2000" b="1" dirty="0"/>
              <a:t>Second Wave: </a:t>
            </a:r>
            <a:r>
              <a:rPr lang="en-US" sz="2000" dirty="0"/>
              <a:t>1960-1990 (Social and legal equalities): Equal Pay Act, FMLA, etc.</a:t>
            </a:r>
          </a:p>
          <a:p>
            <a:r>
              <a:rPr lang="en-US" sz="2000" b="1" dirty="0"/>
              <a:t>Third Wave: </a:t>
            </a:r>
            <a:r>
              <a:rPr lang="en-US" sz="2000" dirty="0"/>
              <a:t>1990- present (More Inclusive)</a:t>
            </a:r>
          </a:p>
          <a:p>
            <a:pPr marL="82296" indent="0">
              <a:buNone/>
            </a:pPr>
            <a:endParaRPr lang="en-US" sz="2000" dirty="0"/>
          </a:p>
          <a:p>
            <a:pPr marL="82296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60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4AA4F-93F3-C32F-6C26-B9E89D01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Wave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BDD9A33-0527-AFED-5893-008BC8574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10877"/>
              </p:ext>
            </p:extLst>
          </p:nvPr>
        </p:nvGraphicFramePr>
        <p:xfrm>
          <a:off x="884584" y="2126974"/>
          <a:ext cx="10287000" cy="461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20AC0C3E-AA13-DDF2-B3E2-1EDE1EC3B847}"/>
              </a:ext>
            </a:extLst>
          </p:cNvPr>
          <p:cNvSpPr/>
          <p:nvPr/>
        </p:nvSpPr>
        <p:spPr>
          <a:xfrm>
            <a:off x="9352722" y="973668"/>
            <a:ext cx="2464904" cy="2077645"/>
          </a:xfrm>
          <a:prstGeom prst="irregularSeal2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There is No Hierarchy of Oppression</a:t>
            </a:r>
          </a:p>
        </p:txBody>
      </p:sp>
    </p:spTree>
    <p:extLst>
      <p:ext uri="{BB962C8B-B14F-4D97-AF65-F5344CB8AC3E}">
        <p14:creationId xmlns:p14="http://schemas.microsoft.com/office/powerpoint/2010/main" val="197927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C485557-E744-401B-A251-3650FAEEA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86D68AF-6B45-4B98-8634-61D8C9C0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0143DE54-7BFF-4B29-8566-DF80EE4C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F57DC-B5D6-4D69-A173-302B9E79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FFFFFE"/>
                </a:solidFill>
              </a:rPr>
              <a:t>Second Wave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7C661810-D461-4214-A635-30A7D1714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D770C5-F1FD-D69F-3795-2E6390BA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21" y="1579611"/>
            <a:ext cx="3113903" cy="3916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C0FD0-8C1D-75EA-A238-CB5CFFC2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944" y="2395330"/>
            <a:ext cx="2581195" cy="260494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6475A3-FF98-4FA0-B527-600EBA9BD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91553D-E35C-A48F-8063-04A4C3516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E"/>
                </a:solidFill>
              </a:rPr>
              <a:t>1963- Betty Friedan- The Feminine Mystique</a:t>
            </a:r>
          </a:p>
          <a:p>
            <a:r>
              <a:rPr lang="en-US" dirty="0">
                <a:solidFill>
                  <a:srgbClr val="FFFFFE"/>
                </a:solidFill>
              </a:rPr>
              <a:t>1966- National Organization for Women</a:t>
            </a:r>
          </a:p>
          <a:p>
            <a:r>
              <a:rPr lang="en-US" dirty="0">
                <a:solidFill>
                  <a:srgbClr val="FFFFFE"/>
                </a:solidFill>
              </a:rPr>
              <a:t>1972- Shirley Chisholm- Unbought and Unbossed</a:t>
            </a:r>
          </a:p>
          <a:p>
            <a:r>
              <a:rPr lang="en-US" dirty="0">
                <a:solidFill>
                  <a:srgbClr val="FFFFFE"/>
                </a:solidFill>
              </a:rPr>
              <a:t>1972- ERA passed but ratified by only 35 states (38 needed)</a:t>
            </a:r>
          </a:p>
          <a:p>
            <a:r>
              <a:rPr lang="en-US" dirty="0">
                <a:solidFill>
                  <a:srgbClr val="FFFFFE"/>
                </a:solidFill>
              </a:rPr>
              <a:t>1973- Roe V. Wade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EC9DC-C5F0-3B13-D0FA-FF20B29DC12A}"/>
              </a:ext>
            </a:extLst>
          </p:cNvPr>
          <p:cNvSpPr/>
          <p:nvPr/>
        </p:nvSpPr>
        <p:spPr>
          <a:xfrm>
            <a:off x="5496339" y="765313"/>
            <a:ext cx="2186609" cy="596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1963- Equal Pay 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3AD702-721A-D80E-F7E6-987FBAC3B2E1}"/>
              </a:ext>
            </a:extLst>
          </p:cNvPr>
          <p:cNvSpPr/>
          <p:nvPr/>
        </p:nvSpPr>
        <p:spPr>
          <a:xfrm>
            <a:off x="8937003" y="1242392"/>
            <a:ext cx="2186609" cy="7507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1965- Anti-discrimination laws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3B826D-1170-6F47-B317-91873D2C7815}"/>
              </a:ext>
            </a:extLst>
          </p:cNvPr>
          <p:cNvSpPr/>
          <p:nvPr/>
        </p:nvSpPr>
        <p:spPr>
          <a:xfrm>
            <a:off x="8975126" y="5121083"/>
            <a:ext cx="2186609" cy="7507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1993- Family and Medical Leave Act</a:t>
            </a:r>
          </a:p>
        </p:txBody>
      </p:sp>
    </p:spTree>
    <p:extLst>
      <p:ext uri="{BB962C8B-B14F-4D97-AF65-F5344CB8AC3E}">
        <p14:creationId xmlns:p14="http://schemas.microsoft.com/office/powerpoint/2010/main" val="3582636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5CF40-FF26-0359-9B39-4BA2E02A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242B4-4E8C-0AF2-98EE-66292F68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Inclusivity</a:t>
            </a:r>
          </a:p>
          <a:p>
            <a:r>
              <a:rPr lang="en-US" dirty="0"/>
              <a:t>Intersectionality</a:t>
            </a:r>
          </a:p>
          <a:p>
            <a:r>
              <a:rPr lang="en-US" dirty="0"/>
              <a:t>Previous waves- activists were white upper-class women; failed to address issues of women of color, low-income women or women living outside the U.S.</a:t>
            </a:r>
          </a:p>
          <a:p>
            <a:r>
              <a:rPr lang="en-US" dirty="0"/>
              <a:t>Rebecca Walker- in 1993- coined the term “third wave feminism” to create a more inclusive and comprehensive movement.</a:t>
            </a:r>
          </a:p>
        </p:txBody>
      </p:sp>
    </p:spTree>
    <p:extLst>
      <p:ext uri="{BB962C8B-B14F-4D97-AF65-F5344CB8AC3E}">
        <p14:creationId xmlns:p14="http://schemas.microsoft.com/office/powerpoint/2010/main" val="193101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B0ED7D-0741-41C8-9BCD-85B80680F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8815" y="643466"/>
            <a:ext cx="707437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0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D540EE71311449B371931B4B8B409" ma:contentTypeVersion="19" ma:contentTypeDescription="Create a new document." ma:contentTypeScope="" ma:versionID="76eeda8e57bc6dac54fa05d77c188a8e">
  <xsd:schema xmlns:xsd="http://www.w3.org/2001/XMLSchema" xmlns:xs="http://www.w3.org/2001/XMLSchema" xmlns:p="http://schemas.microsoft.com/office/2006/metadata/properties" xmlns:ns1="http://schemas.microsoft.com/sharepoint/v3" xmlns:ns2="f628cfb4-24e4-4c3f-b586-8ac4bc7c776a" xmlns:ns3="8271acbd-a8f0-471d-8c3b-d747f2072f30" targetNamespace="http://schemas.microsoft.com/office/2006/metadata/properties" ma:root="true" ma:fieldsID="e4664344922e7fcff7f8aa25cae0d9b6" ns1:_="" ns2:_="" ns3:_="">
    <xsd:import namespace="http://schemas.microsoft.com/sharepoint/v3"/>
    <xsd:import namespace="f628cfb4-24e4-4c3f-b586-8ac4bc7c776a"/>
    <xsd:import namespace="8271acbd-a8f0-471d-8c3b-d747f2072f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Image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8cfb4-24e4-4c3f-b586-8ac4bc7c7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0a6a1c-50a4-4ec0-87e3-f00760ffe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1acbd-a8f0-471d-8c3b-d747f2072f3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bea9efe-b840-4209-9fd5-10eaee52d087}" ma:internalName="TaxCatchAll" ma:showField="CatchAllData" ma:web="8271acbd-a8f0-471d-8c3b-d747f2072f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mage xmlns="f628cfb4-24e4-4c3f-b586-8ac4bc7c776a" xsi:nil="true"/>
    <TaxCatchAll xmlns="8271acbd-a8f0-471d-8c3b-d747f2072f30" xsi:nil="true"/>
    <lcf76f155ced4ddcb4097134ff3c332f xmlns="f628cfb4-24e4-4c3f-b586-8ac4bc7c77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99A844-0ED6-481A-AFF0-CBE8112DB5B0}"/>
</file>

<file path=customXml/itemProps2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AE25C0-66E9-4E74-9814-75E5D2A6CABE}">
  <ds:schemaRefs>
    <ds:schemaRef ds:uri="http://schemas.microsoft.com/sharepoint/v3"/>
    <ds:schemaRef ds:uri="230e9df3-be65-4c73-a93b-d1236ebd677e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5644</TotalTime>
  <Words>1345</Words>
  <Application>Microsoft Office PowerPoint</Application>
  <PresentationFormat>Widescreen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Century Gothic</vt:lpstr>
      <vt:lpstr>Wingdings</vt:lpstr>
      <vt:lpstr>Wingdings 3</vt:lpstr>
      <vt:lpstr>Ion Boardroom</vt:lpstr>
      <vt:lpstr>Presenter: Amandeep Puri </vt:lpstr>
      <vt:lpstr>Agenda</vt:lpstr>
      <vt:lpstr>Liberty, Equality, Democracy</vt:lpstr>
      <vt:lpstr>Two Aspects of Women’s movement</vt:lpstr>
      <vt:lpstr>Three Waves of Feminism</vt:lpstr>
      <vt:lpstr>First Wave</vt:lpstr>
      <vt:lpstr>Second Wave</vt:lpstr>
      <vt:lpstr>Third Wave</vt:lpstr>
      <vt:lpstr>PowerPoint Presentation</vt:lpstr>
      <vt:lpstr>Growing up in India</vt:lpstr>
      <vt:lpstr>Representation in Politics</vt:lpstr>
      <vt:lpstr>PowerPoint Presentation</vt:lpstr>
      <vt:lpstr>Gender Pay Gap</vt:lpstr>
      <vt:lpstr>Women’s work</vt:lpstr>
      <vt:lpstr>PowerPoint Presentation</vt:lpstr>
      <vt:lpstr>Who is doing the rest of the work?</vt:lpstr>
      <vt:lpstr>Impact of Multiple Roles on Mental Wellness- 2 Hypotheses</vt:lpstr>
      <vt:lpstr>THANK YOU!</vt:lpstr>
    </vt:vector>
  </TitlesOfParts>
  <Company>Washington State Patrol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Puri, Amandeep (WSP)</dc:creator>
  <cp:lastModifiedBy>Puri, Amandeep (WSP)</cp:lastModifiedBy>
  <cp:revision>36</cp:revision>
  <cp:lastPrinted>2024-10-07T16:56:45Z</cp:lastPrinted>
  <dcterms:created xsi:type="dcterms:W3CDTF">2024-10-03T19:36:36Z</dcterms:created>
  <dcterms:modified xsi:type="dcterms:W3CDTF">2024-10-07T17:41:35Z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0x010100AC8D540EE71311449B371931B4B8B409</vt:lpwstr>
  </property>
</Properties>
</file>