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29" r:id="rId1"/>
    <p:sldMasterId id="2147484541" r:id="rId2"/>
  </p:sldMasterIdLst>
  <p:notesMasterIdLst>
    <p:notesMasterId r:id="rId22"/>
  </p:notesMasterIdLst>
  <p:handoutMasterIdLst>
    <p:handoutMasterId r:id="rId23"/>
  </p:handoutMasterIdLst>
  <p:sldIdLst>
    <p:sldId id="256" r:id="rId3"/>
    <p:sldId id="275" r:id="rId4"/>
    <p:sldId id="391" r:id="rId5"/>
    <p:sldId id="331" r:id="rId6"/>
    <p:sldId id="390" r:id="rId7"/>
    <p:sldId id="406" r:id="rId8"/>
    <p:sldId id="405" r:id="rId9"/>
    <p:sldId id="393" r:id="rId10"/>
    <p:sldId id="394" r:id="rId11"/>
    <p:sldId id="395" r:id="rId12"/>
    <p:sldId id="396" r:id="rId13"/>
    <p:sldId id="397" r:id="rId14"/>
    <p:sldId id="398" r:id="rId15"/>
    <p:sldId id="399" r:id="rId16"/>
    <p:sldId id="400" r:id="rId17"/>
    <p:sldId id="324" r:id="rId18"/>
    <p:sldId id="392" r:id="rId19"/>
    <p:sldId id="29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76327" autoAdjust="0"/>
  </p:normalViewPr>
  <p:slideViewPr>
    <p:cSldViewPr snapToGrid="0" snapToObjects="1">
      <p:cViewPr varScale="1">
        <p:scale>
          <a:sx n="92" d="100"/>
          <a:sy n="92" d="100"/>
        </p:scale>
        <p:origin x="183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6DAFB3-F53E-384D-955B-3852CE3AAE74}" type="datetimeFigureOut">
              <a:rPr lang="en-US" smtClean="0"/>
              <a:pPr/>
              <a:t>3/12/23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F935B-0D2F-FC40-B87A-538E9A603B40}" type="slidenum">
              <a:rPr lang="en-US" smtClean="0"/>
              <a:pPr/>
              <a:t>‹#›</a:t>
            </a:fld>
            <a:endParaRPr lang="en-US"/>
          </a:p>
        </p:txBody>
      </p:sp>
    </p:spTree>
    <p:extLst>
      <p:ext uri="{BB962C8B-B14F-4D97-AF65-F5344CB8AC3E}">
        <p14:creationId xmlns:p14="http://schemas.microsoft.com/office/powerpoint/2010/main" val="274182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eorgia" pitchFamily="18" charset="0"/>
              </a:defRPr>
            </a:lvl1pPr>
          </a:lstStyle>
          <a:p>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eorgia" pitchFamily="18" charset="0"/>
              </a:defRPr>
            </a:lvl1pPr>
          </a:lstStyle>
          <a:p>
            <a:fld id="{9A09BE6D-D6FC-49C3-A9C5-5235188DB8E6}" type="datetimeFigureOut">
              <a:rPr lang="en-US"/>
              <a:pPr/>
              <a:t>3/12/23</a:t>
            </a:fld>
            <a:endParaRPr lang="en-US"/>
          </a:p>
        </p:txBody>
      </p:sp>
      <p:sp>
        <p:nvSpPr>
          <p:cNvPr id="337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fld id="{1A53A501-6726-49C7-A879-2E1CC0837B31}" type="slidenum">
              <a:rPr lang="en-US"/>
              <a:pPr/>
              <a:t>‹#›</a:t>
            </a:fld>
            <a:endParaRPr lang="en-US"/>
          </a:p>
        </p:txBody>
      </p:sp>
    </p:spTree>
    <p:extLst>
      <p:ext uri="{BB962C8B-B14F-4D97-AF65-F5344CB8AC3E}">
        <p14:creationId xmlns:p14="http://schemas.microsoft.com/office/powerpoint/2010/main" val="454192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381000" y="685800"/>
            <a:ext cx="6096000" cy="3429000"/>
          </a:xfrm>
          <a:ln/>
        </p:spPr>
      </p:sp>
      <p:sp>
        <p:nvSpPr>
          <p:cNvPr id="34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2970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381000" y="685800"/>
            <a:ext cx="6096000" cy="3429000"/>
          </a:xfrm>
          <a:ln/>
        </p:spPr>
      </p:sp>
      <p:sp>
        <p:nvSpPr>
          <p:cNvPr id="111619" name="Rectangle 3"/>
          <p:cNvSpPr>
            <a:spLocks noGrp="1" noChangeArrowheads="1"/>
          </p:cNvSpPr>
          <p:nvPr>
            <p:ph type="body" idx="1"/>
          </p:nvPr>
        </p:nvSpPr>
        <p:spPr/>
        <p:txBody>
          <a:bodyPr/>
          <a:lstStyle/>
          <a:p>
            <a:r>
              <a:rPr lang="en-US" dirty="0"/>
              <a:t>Write a goal on the top of your sheet. Think about all the people and groups who can help you and support you with this goal. What are your next steps?</a:t>
            </a:r>
          </a:p>
        </p:txBody>
      </p:sp>
    </p:spTree>
    <p:extLst>
      <p:ext uri="{BB962C8B-B14F-4D97-AF65-F5344CB8AC3E}">
        <p14:creationId xmlns:p14="http://schemas.microsoft.com/office/powerpoint/2010/main" val="100236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4659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p:txBody>
          <a:bodyPr/>
          <a:lstStyle/>
          <a:p>
            <a:r>
              <a:rPr lang="en-US" b="0" i="0" u="none" strike="noStrike" dirty="0">
                <a:solidFill>
                  <a:srgbClr val="000000"/>
                </a:solidFill>
                <a:effectLst/>
                <a:latin typeface="Helvetica" pitchFamily="2" charset="0"/>
              </a:rPr>
              <a:t>The practice of asking for support is often viewed as weakness or we are conditioned to believe we have to handle things ourselves. This thinking is harmful and can lead to burnout. We will explore different types of support and how to activate those to help us achieve personal and professional goals.</a:t>
            </a:r>
            <a:endParaRPr lang="en-US" dirty="0"/>
          </a:p>
        </p:txBody>
      </p:sp>
    </p:spTree>
    <p:extLst>
      <p:ext uri="{BB962C8B-B14F-4D97-AF65-F5344CB8AC3E}">
        <p14:creationId xmlns:p14="http://schemas.microsoft.com/office/powerpoint/2010/main" val="40355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i="1" dirty="0">
                <a:solidFill>
                  <a:srgbClr val="FFFFFF"/>
                </a:solidFill>
                <a:effectLst/>
                <a:latin typeface="Calibri" panose="020F0502020204030204" pitchFamily="34" charset="0"/>
                <a:ea typeface="Calibri" panose="020F0502020204030204" pitchFamily="34" charset="0"/>
                <a:cs typeface="Arial" panose="020B0604020202020204" pitchFamily="34" charset="0"/>
              </a:rPr>
              <a:t>US Americans and Alaskans in particular have a strong belief in self-reliance. </a:t>
            </a:r>
            <a:endPar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i="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Always willing to offer support but we do not often ask for support.</a:t>
            </a:r>
            <a:endPar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i="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Truth is we seldom do anything without support.</a:t>
            </a:r>
            <a:endPar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i="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Brain research: Oxytocin (social bonding chemical) is released when people are able to help others. </a:t>
            </a:r>
            <a:endPar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i="1" dirty="0">
                <a:solidFill>
                  <a:srgbClr val="FFFFFF"/>
                </a:solidFill>
                <a:effectLst/>
                <a:latin typeface="Calibri" panose="020F0502020204030204" pitchFamily="34" charset="0"/>
                <a:ea typeface="Calibri" panose="020F0502020204030204" pitchFamily="34" charset="0"/>
                <a:cs typeface="Arial" panose="020B0604020202020204" pitchFamily="34" charset="0"/>
              </a:rPr>
              <a:t>Do you over-say “yes” when others ask you for help?</a:t>
            </a:r>
            <a:endPar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200" i="1" dirty="0">
                <a:solidFill>
                  <a:srgbClr val="FFFFFF"/>
                </a:solidFill>
                <a:effectLst/>
                <a:latin typeface="Calibri" panose="020F0502020204030204" pitchFamily="34" charset="0"/>
                <a:ea typeface="Calibri" panose="020F0502020204030204" pitchFamily="34" charset="0"/>
                <a:cs typeface="Arial" panose="020B0604020202020204" pitchFamily="34" charset="0"/>
              </a:rPr>
              <a:t>Consider your patterns in personal or professional settings when and if you ask for support.</a:t>
            </a:r>
            <a:endPar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53A501-6726-49C7-A879-2E1CC0837B31}" type="slidenum">
              <a:rPr lang="en-US" smtClean="0"/>
              <a:pPr/>
              <a:t>3</a:t>
            </a:fld>
            <a:endParaRPr lang="en-US"/>
          </a:p>
        </p:txBody>
      </p:sp>
    </p:spTree>
    <p:extLst>
      <p:ext uri="{BB962C8B-B14F-4D97-AF65-F5344CB8AC3E}">
        <p14:creationId xmlns:p14="http://schemas.microsoft.com/office/powerpoint/2010/main" val="390277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Breakout rooms – 50 rooms; up to 4 people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Interpersonal Dynamics Model: Intention, Connection, Ego Management </a:t>
            </a:r>
          </a:p>
          <a:p>
            <a:pPr marL="342900" marR="0" lvl="0" indent="-342900">
              <a:spcBef>
                <a:spcPts val="0"/>
              </a:spcBef>
              <a:spcAft>
                <a:spcPts val="0"/>
              </a:spcAft>
              <a:buFont typeface="Symbol"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Personal story about support: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800" i="1" dirty="0">
                <a:effectLst/>
                <a:latin typeface="Calibri" panose="020F0502020204030204" pitchFamily="34" charset="0"/>
                <a:ea typeface="Calibri" panose="020F0502020204030204" pitchFamily="34" charset="0"/>
                <a:cs typeface="Arial" panose="020B0604020202020204" pitchFamily="34" charset="0"/>
              </a:rPr>
              <a:t>My automatic is to say no, I can do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800" i="1" dirty="0">
                <a:effectLst/>
                <a:latin typeface="Calibri" panose="020F0502020204030204" pitchFamily="34" charset="0"/>
                <a:ea typeface="Calibri" panose="020F0502020204030204" pitchFamily="34" charset="0"/>
                <a:cs typeface="Arial" panose="020B0604020202020204" pitchFamily="34" charset="0"/>
              </a:rPr>
              <a:t>When I choose to examine my support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53A501-6726-49C7-A879-2E1CC0837B31}" type="slidenum">
              <a:rPr lang="en-US" smtClean="0"/>
              <a:pPr/>
              <a:t>4</a:t>
            </a:fld>
            <a:endParaRPr lang="en-US"/>
          </a:p>
        </p:txBody>
      </p:sp>
    </p:spTree>
    <p:extLst>
      <p:ext uri="{BB962C8B-B14F-4D97-AF65-F5344CB8AC3E}">
        <p14:creationId xmlns:p14="http://schemas.microsoft.com/office/powerpoint/2010/main" val="202582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381000" y="685800"/>
            <a:ext cx="6096000" cy="3429000"/>
          </a:xfrm>
          <a:ln/>
        </p:spPr>
      </p:sp>
      <p:sp>
        <p:nvSpPr>
          <p:cNvPr id="89091" name="Rectangle 3"/>
          <p:cNvSpPr>
            <a:spLocks noGrp="1" noChangeArrowheads="1"/>
          </p:cNvSpPr>
          <p:nvPr>
            <p:ph type="body" idx="1"/>
          </p:nvPr>
        </p:nvSpPr>
        <p:spPr/>
        <p:txBody>
          <a:bodyPr/>
          <a:lstStyle/>
          <a:p>
            <a:pPr marL="342900" marR="0" lvl="0" indent="-342900">
              <a:spcBef>
                <a:spcPts val="0"/>
              </a:spcBef>
              <a:spcAft>
                <a:spcPts val="0"/>
              </a:spcAft>
              <a:buFont typeface="Symbol"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We feel good when we support others. Why not let others feel good when they support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Facilitators’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Our socialization may include a belief that we can’t rely on others’ support, I can’t trust that it will happen for me, or I should be able to do it on my own. The question is, are these beliefs working for you? Would it be useful if you had a choice?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A support system can grow out of a simple conversation.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24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28600" defTabSz="914400">
              <a:spcBef>
                <a:spcPts val="0"/>
              </a:spcBef>
              <a:tabLst>
                <a:tab pos="228600" algn="l"/>
              </a:tabLst>
            </a:pPr>
            <a:r>
              <a:rPr lang="en-US" sz="1200" dirty="0"/>
              <a:t>Goals are seldom accomplished without support</a:t>
            </a:r>
          </a:p>
          <a:p>
            <a:pPr marL="342900" indent="-228600" defTabSz="914400">
              <a:spcBef>
                <a:spcPts val="0"/>
              </a:spcBef>
              <a:tabLst>
                <a:tab pos="228600" algn="l"/>
              </a:tabLst>
            </a:pPr>
            <a:r>
              <a:rPr lang="en-US" sz="1200" dirty="0"/>
              <a:t>Personal support systems can help us avoid burnout.</a:t>
            </a:r>
          </a:p>
          <a:p>
            <a:pPr marL="342900" indent="-228600" defTabSz="914400">
              <a:spcBef>
                <a:spcPts val="0"/>
              </a:spcBef>
              <a:tabLst>
                <a:tab pos="228600" algn="l"/>
              </a:tabLst>
            </a:pPr>
            <a:r>
              <a:rPr lang="en-US" sz="1200" dirty="0"/>
              <a:t>Personal support systems can help us achieve more than we ever imagined.</a:t>
            </a:r>
          </a:p>
          <a:p>
            <a:pPr marL="0" indent="-228600" defTabSz="914400">
              <a:spcBef>
                <a:spcPts val="0"/>
              </a:spcBef>
            </a:pPr>
            <a:endParaRPr lang="en-US" sz="1200" dirty="0"/>
          </a:p>
          <a:p>
            <a:pPr marL="0" indent="-228600" defTabSz="914400">
              <a:spcBef>
                <a:spcPts val="0"/>
              </a:spcBef>
            </a:pPr>
            <a:r>
              <a:rPr lang="en-US" sz="1200" dirty="0"/>
              <a:t>A support system is a resource pool drawn on selectively to support </a:t>
            </a:r>
            <a:r>
              <a:rPr lang="en-US" sz="1200" b="1" i="1" dirty="0"/>
              <a:t>me</a:t>
            </a:r>
            <a:r>
              <a:rPr lang="en-US" sz="1200" dirty="0"/>
              <a:t> in moving in a direction of </a:t>
            </a:r>
            <a:r>
              <a:rPr lang="en-US" sz="1200" b="1" i="1" dirty="0"/>
              <a:t>my</a:t>
            </a:r>
            <a:r>
              <a:rPr lang="en-US" sz="1200" dirty="0"/>
              <a:t> choice and which leaves me stronger. </a:t>
            </a:r>
          </a:p>
          <a:p>
            <a:endParaRPr lang="en-US" dirty="0"/>
          </a:p>
        </p:txBody>
      </p:sp>
      <p:sp>
        <p:nvSpPr>
          <p:cNvPr id="4" name="Slide Number Placeholder 3"/>
          <p:cNvSpPr>
            <a:spLocks noGrp="1"/>
          </p:cNvSpPr>
          <p:nvPr>
            <p:ph type="sldNum" sz="quarter" idx="5"/>
          </p:nvPr>
        </p:nvSpPr>
        <p:spPr/>
        <p:txBody>
          <a:bodyPr/>
          <a:lstStyle/>
          <a:p>
            <a:fld id="{1A53A501-6726-49C7-A879-2E1CC0837B31}" type="slidenum">
              <a:rPr lang="en-US" smtClean="0"/>
              <a:pPr/>
              <a:t>6</a:t>
            </a:fld>
            <a:endParaRPr lang="en-US"/>
          </a:p>
        </p:txBody>
      </p:sp>
    </p:spTree>
    <p:extLst>
      <p:ext uri="{BB962C8B-B14F-4D97-AF65-F5344CB8AC3E}">
        <p14:creationId xmlns:p14="http://schemas.microsoft.com/office/powerpoint/2010/main" val="102179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3A501-6726-49C7-A879-2E1CC0837B31}" type="slidenum">
              <a:rPr lang="en-US" smtClean="0"/>
              <a:pPr/>
              <a:t>7</a:t>
            </a:fld>
            <a:endParaRPr lang="en-US"/>
          </a:p>
        </p:txBody>
      </p:sp>
    </p:spTree>
    <p:extLst>
      <p:ext uri="{BB962C8B-B14F-4D97-AF65-F5344CB8AC3E}">
        <p14:creationId xmlns:p14="http://schemas.microsoft.com/office/powerpoint/2010/main" val="324429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3A501-6726-49C7-A879-2E1CC0837B31}" type="slidenum">
              <a:rPr lang="en-US" smtClean="0"/>
              <a:pPr/>
              <a:t>10</a:t>
            </a:fld>
            <a:endParaRPr lang="en-US"/>
          </a:p>
        </p:txBody>
      </p:sp>
    </p:spTree>
    <p:extLst>
      <p:ext uri="{BB962C8B-B14F-4D97-AF65-F5344CB8AC3E}">
        <p14:creationId xmlns:p14="http://schemas.microsoft.com/office/powerpoint/2010/main" val="6246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53A501-6726-49C7-A879-2E1CC0837B31}" type="slidenum">
              <a:rPr lang="en-US" smtClean="0"/>
              <a:pPr/>
              <a:t>16</a:t>
            </a:fld>
            <a:endParaRPr lang="en-US"/>
          </a:p>
        </p:txBody>
      </p:sp>
    </p:spTree>
    <p:extLst>
      <p:ext uri="{BB962C8B-B14F-4D97-AF65-F5344CB8AC3E}">
        <p14:creationId xmlns:p14="http://schemas.microsoft.com/office/powerpoint/2010/main" val="208880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21E5-B748-6742-9327-FAC2918AFEF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34917C-BBF7-7C46-ACD6-CE65AB92C1E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6BCCAF0-8B88-0744-A887-BE6D65964DDD}"/>
              </a:ext>
            </a:extLst>
          </p:cNvPr>
          <p:cNvSpPr>
            <a:spLocks noGrp="1"/>
          </p:cNvSpPr>
          <p:nvPr>
            <p:ph type="dt" sz="half" idx="10"/>
          </p:nvPr>
        </p:nvSpPr>
        <p:spPr/>
        <p:txBody>
          <a:bodyPr/>
          <a:lstStyle/>
          <a:p>
            <a:pPr>
              <a:defRPr/>
            </a:pPr>
            <a:fld id="{D6830F61-4D61-4624-B83C-30BCFCAD322F}" type="datetimeFigureOut">
              <a:rPr lang="en-US" smtClean="0"/>
              <a:pPr>
                <a:defRPr/>
              </a:pPr>
              <a:t>3/12/23</a:t>
            </a:fld>
            <a:endParaRPr lang="en-US"/>
          </a:p>
        </p:txBody>
      </p:sp>
      <p:sp>
        <p:nvSpPr>
          <p:cNvPr id="5" name="Footer Placeholder 4">
            <a:extLst>
              <a:ext uri="{FF2B5EF4-FFF2-40B4-BE49-F238E27FC236}">
                <a16:creationId xmlns:a16="http://schemas.microsoft.com/office/drawing/2014/main" id="{00951877-734C-0E43-8228-84B0A4D2053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109FC02-5DBD-1849-81F0-D22A5AD62D97}"/>
              </a:ext>
            </a:extLst>
          </p:cNvPr>
          <p:cNvSpPr>
            <a:spLocks noGrp="1"/>
          </p:cNvSpPr>
          <p:nvPr>
            <p:ph type="sldNum" sz="quarter" idx="12"/>
          </p:nvPr>
        </p:nvSpPr>
        <p:spPr/>
        <p:txBody>
          <a:bodyPr/>
          <a:lstStyle/>
          <a:p>
            <a:pPr>
              <a:defRPr/>
            </a:pPr>
            <a:fld id="{3218FF99-9929-4FE2-82EB-0BECD5D3DDC9}" type="slidenum">
              <a:rPr lang="en-US" smtClean="0"/>
              <a:pPr>
                <a:defRPr/>
              </a:pPr>
              <a:t>‹#›</a:t>
            </a:fld>
            <a:endParaRPr lang="en-US" dirty="0"/>
          </a:p>
        </p:txBody>
      </p:sp>
    </p:spTree>
    <p:extLst>
      <p:ext uri="{BB962C8B-B14F-4D97-AF65-F5344CB8AC3E}">
        <p14:creationId xmlns:p14="http://schemas.microsoft.com/office/powerpoint/2010/main" val="16778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DD6B-B757-2245-A17D-BD3FBB1CEC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607A69-5519-C344-A083-D527FA760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9D942-447B-974E-981C-F8B69005D998}"/>
              </a:ext>
            </a:extLst>
          </p:cNvPr>
          <p:cNvSpPr>
            <a:spLocks noGrp="1"/>
          </p:cNvSpPr>
          <p:nvPr>
            <p:ph type="dt" sz="half" idx="10"/>
          </p:nvPr>
        </p:nvSpPr>
        <p:spPr/>
        <p:txBody>
          <a:bodyPr/>
          <a:lstStyle/>
          <a:p>
            <a:pPr>
              <a:defRPr/>
            </a:pPr>
            <a:fld id="{FB81ED50-5E2E-4322-B0B8-321F8CF38942}" type="datetimeFigureOut">
              <a:rPr lang="en-US" smtClean="0"/>
              <a:pPr>
                <a:defRPr/>
              </a:pPr>
              <a:t>3/12/23</a:t>
            </a:fld>
            <a:endParaRPr lang="en-US"/>
          </a:p>
        </p:txBody>
      </p:sp>
      <p:sp>
        <p:nvSpPr>
          <p:cNvPr id="5" name="Footer Placeholder 4">
            <a:extLst>
              <a:ext uri="{FF2B5EF4-FFF2-40B4-BE49-F238E27FC236}">
                <a16:creationId xmlns:a16="http://schemas.microsoft.com/office/drawing/2014/main" id="{9836E488-1896-8B43-B9F5-2F8FAEDE556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56FDC1B-52CA-DE43-B869-E58EEE404328}"/>
              </a:ext>
            </a:extLst>
          </p:cNvPr>
          <p:cNvSpPr>
            <a:spLocks noGrp="1"/>
          </p:cNvSpPr>
          <p:nvPr>
            <p:ph type="sldNum" sz="quarter" idx="12"/>
          </p:nvPr>
        </p:nvSpPr>
        <p:spPr/>
        <p:txBody>
          <a:bodyPr/>
          <a:lstStyle/>
          <a:p>
            <a:pPr>
              <a:defRPr/>
            </a:pPr>
            <a:fld id="{7B0B5BDD-3268-46EF-9444-DC0E6026999E}" type="slidenum">
              <a:rPr lang="en-US" smtClean="0"/>
              <a:pPr>
                <a:defRPr/>
              </a:pPr>
              <a:t>‹#›</a:t>
            </a:fld>
            <a:endParaRPr lang="en-US"/>
          </a:p>
        </p:txBody>
      </p:sp>
    </p:spTree>
    <p:extLst>
      <p:ext uri="{BB962C8B-B14F-4D97-AF65-F5344CB8AC3E}">
        <p14:creationId xmlns:p14="http://schemas.microsoft.com/office/powerpoint/2010/main" val="88809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2D5CA9-551F-1F4D-AA5D-C362BB4AE7C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CA3B6-25DF-5143-8C4D-33D5EDD10535}"/>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E8D2C-A104-DC43-B6D7-AE5ACEE394EF}"/>
              </a:ext>
            </a:extLst>
          </p:cNvPr>
          <p:cNvSpPr>
            <a:spLocks noGrp="1"/>
          </p:cNvSpPr>
          <p:nvPr>
            <p:ph type="dt" sz="half" idx="10"/>
          </p:nvPr>
        </p:nvSpPr>
        <p:spPr/>
        <p:txBody>
          <a:bodyPr/>
          <a:lstStyle/>
          <a:p>
            <a:pPr>
              <a:defRPr/>
            </a:pPr>
            <a:fld id="{9A6EA0F4-5726-4189-BFDC-526FE3D98C4F}" type="datetimeFigureOut">
              <a:rPr lang="en-US" smtClean="0"/>
              <a:pPr>
                <a:defRPr/>
              </a:pPr>
              <a:t>3/12/23</a:t>
            </a:fld>
            <a:endParaRPr lang="en-US"/>
          </a:p>
        </p:txBody>
      </p:sp>
      <p:sp>
        <p:nvSpPr>
          <p:cNvPr id="5" name="Footer Placeholder 4">
            <a:extLst>
              <a:ext uri="{FF2B5EF4-FFF2-40B4-BE49-F238E27FC236}">
                <a16:creationId xmlns:a16="http://schemas.microsoft.com/office/drawing/2014/main" id="{27851B24-1B33-F74A-A16B-C71C39573F3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67A2A79-F6FE-9D47-9040-F948C57AD909}"/>
              </a:ext>
            </a:extLst>
          </p:cNvPr>
          <p:cNvSpPr>
            <a:spLocks noGrp="1"/>
          </p:cNvSpPr>
          <p:nvPr>
            <p:ph type="sldNum" sz="quarter" idx="12"/>
          </p:nvPr>
        </p:nvSpPr>
        <p:spPr/>
        <p:txBody>
          <a:bodyPr/>
          <a:lstStyle/>
          <a:p>
            <a:pPr>
              <a:defRPr/>
            </a:pPr>
            <a:fld id="{A6EDF70C-412D-4503-B8D4-94947E78BD02}" type="slidenum">
              <a:rPr lang="en-US" smtClean="0"/>
              <a:pPr>
                <a:defRPr/>
              </a:pPr>
              <a:t>‹#›</a:t>
            </a:fld>
            <a:endParaRPr lang="en-US"/>
          </a:p>
        </p:txBody>
      </p:sp>
    </p:spTree>
    <p:extLst>
      <p:ext uri="{BB962C8B-B14F-4D97-AF65-F5344CB8AC3E}">
        <p14:creationId xmlns:p14="http://schemas.microsoft.com/office/powerpoint/2010/main" val="4591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0863-AEAB-4D44-A814-21720C813B2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AAC993-FC2E-4048-A146-5908A250EC5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5DEED3-898B-6240-878E-A688DDA77ED7}"/>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5" name="Footer Placeholder 4">
            <a:extLst>
              <a:ext uri="{FF2B5EF4-FFF2-40B4-BE49-F238E27FC236}">
                <a16:creationId xmlns:a16="http://schemas.microsoft.com/office/drawing/2014/main" id="{F2A24514-B343-F14D-A64E-49C97A378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95D7B-4ECA-2C42-A3D1-369678C0374C}"/>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311933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4DA6-9B99-6246-9B34-A589C3FFAD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DED8C-6322-1A48-BA22-FF3205603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B3BA3-9F62-AC4F-88CA-04E1E272A8AF}"/>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5" name="Footer Placeholder 4">
            <a:extLst>
              <a:ext uri="{FF2B5EF4-FFF2-40B4-BE49-F238E27FC236}">
                <a16:creationId xmlns:a16="http://schemas.microsoft.com/office/drawing/2014/main" id="{9120F228-1CC8-0846-9336-283610F33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5E9B9-3F67-D849-9A4B-DB42615BBEB3}"/>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214518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115A-16D9-3444-ADB8-E2C937975EB5}"/>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B9F546D-A67D-584B-B35E-065E48A0C6B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50665-E047-9C4A-A7F8-D40C31625C74}"/>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5" name="Footer Placeholder 4">
            <a:extLst>
              <a:ext uri="{FF2B5EF4-FFF2-40B4-BE49-F238E27FC236}">
                <a16:creationId xmlns:a16="http://schemas.microsoft.com/office/drawing/2014/main" id="{80A28F77-1CF8-3F42-BB1F-3DD2DC975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80BAE-7C6E-1646-8B57-E23BA9D836DE}"/>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1225191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ED18-3EA7-D94D-9663-12384762A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58141-AE0F-8541-9613-2695E7FB7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75C916-C7BF-754D-8FA8-975C8F788F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A8D85-0FB0-934F-B67E-114A3C41C55C}"/>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6" name="Footer Placeholder 5">
            <a:extLst>
              <a:ext uri="{FF2B5EF4-FFF2-40B4-BE49-F238E27FC236}">
                <a16:creationId xmlns:a16="http://schemas.microsoft.com/office/drawing/2014/main" id="{57255C92-4FA5-9041-8B97-419E369A7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129EC-20E0-B247-8E1B-088BF76B1F12}"/>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237904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1E8A-D86A-2541-9058-3864819E303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F20DF-02DA-874D-A579-EC59E8CC15F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8A9EF-011C-2A42-8E20-513073DA3B2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C38AD-9F7B-C342-AAFC-D6C66AEA03A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AC59E-3455-AE44-9656-DE1AC6E6A56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146099-7823-624A-A9A6-51850190FEC8}"/>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8" name="Footer Placeholder 7">
            <a:extLst>
              <a:ext uri="{FF2B5EF4-FFF2-40B4-BE49-F238E27FC236}">
                <a16:creationId xmlns:a16="http://schemas.microsoft.com/office/drawing/2014/main" id="{8D514C50-AD8A-C84D-A37E-96618D8BF2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30A48B-2E0B-2846-B2BF-4F625D86B314}"/>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1624481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2D30-70BA-EF48-8130-2EAAC1658D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33210-75C0-D747-BBBF-274E833D0DB2}"/>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4" name="Footer Placeholder 3">
            <a:extLst>
              <a:ext uri="{FF2B5EF4-FFF2-40B4-BE49-F238E27FC236}">
                <a16:creationId xmlns:a16="http://schemas.microsoft.com/office/drawing/2014/main" id="{64933801-3A56-8D4E-97FD-B0088B688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5BA903-3407-4F4C-816B-5AEE198484CF}"/>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258081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0A963-DB66-CE4D-88CD-8A8B9AE7F9CE}"/>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3" name="Footer Placeholder 2">
            <a:extLst>
              <a:ext uri="{FF2B5EF4-FFF2-40B4-BE49-F238E27FC236}">
                <a16:creationId xmlns:a16="http://schemas.microsoft.com/office/drawing/2014/main" id="{63417AB2-1B04-DB45-9C0B-096435724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B8A7B-D40D-D34D-89B2-5505ED1BE563}"/>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162006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0B2F-EB38-5341-A494-4CAA441F837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32E0DB-5FC6-184F-93A1-A4CCECBAAC6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44429-AE2F-EC46-BE09-21725BBF3DA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113EAB-064B-7445-B5CD-6CE10511DD5A}"/>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6" name="Footer Placeholder 5">
            <a:extLst>
              <a:ext uri="{FF2B5EF4-FFF2-40B4-BE49-F238E27FC236}">
                <a16:creationId xmlns:a16="http://schemas.microsoft.com/office/drawing/2014/main" id="{C6CD298A-7D06-E148-84EF-17CEBDC68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C5F9B-F17D-BE4F-8D22-901F4CCFE914}"/>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16215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DE01-37DC-454D-AD28-D06E56441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8DA79-100A-4840-8B30-032DE48CA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BD6D7-9EE0-C647-A856-8741504933C4}"/>
              </a:ext>
            </a:extLst>
          </p:cNvPr>
          <p:cNvSpPr>
            <a:spLocks noGrp="1"/>
          </p:cNvSpPr>
          <p:nvPr>
            <p:ph type="dt" sz="half" idx="10"/>
          </p:nvPr>
        </p:nvSpPr>
        <p:spPr/>
        <p:txBody>
          <a:bodyPr/>
          <a:lstStyle/>
          <a:p>
            <a:pPr>
              <a:defRPr/>
            </a:pPr>
            <a:fld id="{2370A6EA-81DA-458C-A279-6FA32EB7EAC6}" type="datetimeFigureOut">
              <a:rPr lang="en-US" smtClean="0"/>
              <a:pPr>
                <a:defRPr/>
              </a:pPr>
              <a:t>3/12/23</a:t>
            </a:fld>
            <a:endParaRPr lang="en-US"/>
          </a:p>
        </p:txBody>
      </p:sp>
      <p:sp>
        <p:nvSpPr>
          <p:cNvPr id="5" name="Footer Placeholder 4">
            <a:extLst>
              <a:ext uri="{FF2B5EF4-FFF2-40B4-BE49-F238E27FC236}">
                <a16:creationId xmlns:a16="http://schemas.microsoft.com/office/drawing/2014/main" id="{15F800CC-7703-614F-B588-EBB31F5002A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BAE04D1-09A7-CD47-A4E1-F82A838D8896}"/>
              </a:ext>
            </a:extLst>
          </p:cNvPr>
          <p:cNvSpPr>
            <a:spLocks noGrp="1"/>
          </p:cNvSpPr>
          <p:nvPr>
            <p:ph type="sldNum" sz="quarter" idx="12"/>
          </p:nvPr>
        </p:nvSpPr>
        <p:spPr/>
        <p:txBody>
          <a:bodyPr/>
          <a:lstStyle/>
          <a:p>
            <a:pPr>
              <a:defRPr/>
            </a:pPr>
            <a:fld id="{0779A63B-32EA-457D-BCD9-4C50C3DAA95D}" type="slidenum">
              <a:rPr lang="en-US" smtClean="0"/>
              <a:pPr>
                <a:defRPr/>
              </a:pPr>
              <a:t>‹#›</a:t>
            </a:fld>
            <a:endParaRPr lang="en-US"/>
          </a:p>
        </p:txBody>
      </p:sp>
    </p:spTree>
    <p:extLst>
      <p:ext uri="{BB962C8B-B14F-4D97-AF65-F5344CB8AC3E}">
        <p14:creationId xmlns:p14="http://schemas.microsoft.com/office/powerpoint/2010/main" val="4283476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8292-728F-3A41-8FE5-6374128C253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D0B356B-C5D5-7B47-8265-7664A666850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6C4348D-BDD8-1C41-96EC-1410C93FD62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EF510F-912F-064E-B6B3-E405234E2480}"/>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6" name="Footer Placeholder 5">
            <a:extLst>
              <a:ext uri="{FF2B5EF4-FFF2-40B4-BE49-F238E27FC236}">
                <a16:creationId xmlns:a16="http://schemas.microsoft.com/office/drawing/2014/main" id="{C2A8D32C-4F51-F244-95B8-6A0B54BC0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CC827-7AC7-DD4B-B651-826EBAEB899B}"/>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2358777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9658-D1A2-C646-B534-E7BDFD18A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3A0212-F2E5-E64C-8D20-FE0E216DEE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E5812-04D0-8644-A2FD-D9657573B0FB}"/>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5" name="Footer Placeholder 4">
            <a:extLst>
              <a:ext uri="{FF2B5EF4-FFF2-40B4-BE49-F238E27FC236}">
                <a16:creationId xmlns:a16="http://schemas.microsoft.com/office/drawing/2014/main" id="{24799B6C-EAA9-2E47-9044-AF4054E97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4D487-4EB5-A94E-B89F-372FE56D2ECC}"/>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3709534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270EE4-3655-7D4C-A160-AC40889265B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3ACA13-6700-684D-B8AD-4A698121058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F4F3D-BA2D-4B44-BB02-501E0C239A0C}"/>
              </a:ext>
            </a:extLst>
          </p:cNvPr>
          <p:cNvSpPr>
            <a:spLocks noGrp="1"/>
          </p:cNvSpPr>
          <p:nvPr>
            <p:ph type="dt" sz="half" idx="10"/>
          </p:nvPr>
        </p:nvSpPr>
        <p:spPr/>
        <p:txBody>
          <a:bodyPr/>
          <a:lstStyle/>
          <a:p>
            <a:fld id="{10289EE4-F4E6-8841-AFD3-427FCA1351DE}" type="datetimeFigureOut">
              <a:rPr lang="en-US" smtClean="0"/>
              <a:t>3/12/23</a:t>
            </a:fld>
            <a:endParaRPr lang="en-US"/>
          </a:p>
        </p:txBody>
      </p:sp>
      <p:sp>
        <p:nvSpPr>
          <p:cNvPr id="5" name="Footer Placeholder 4">
            <a:extLst>
              <a:ext uri="{FF2B5EF4-FFF2-40B4-BE49-F238E27FC236}">
                <a16:creationId xmlns:a16="http://schemas.microsoft.com/office/drawing/2014/main" id="{A40CB20B-037A-3940-9EFE-352CCC90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E7CCF-3A3F-5B45-B9AB-FD3197CFD1C4}"/>
              </a:ext>
            </a:extLst>
          </p:cNvPr>
          <p:cNvSpPr>
            <a:spLocks noGrp="1"/>
          </p:cNvSpPr>
          <p:nvPr>
            <p:ph type="sldNum" sz="quarter" idx="12"/>
          </p:nvPr>
        </p:nvSpPr>
        <p:spPr/>
        <p:txBody>
          <a:bodyPr/>
          <a:lstStyle/>
          <a:p>
            <a:fld id="{248957EE-87AF-B941-ABC5-80EC8022ECB1}" type="slidenum">
              <a:rPr lang="en-US" smtClean="0"/>
              <a:t>‹#›</a:t>
            </a:fld>
            <a:endParaRPr lang="en-US"/>
          </a:p>
        </p:txBody>
      </p:sp>
    </p:spTree>
    <p:extLst>
      <p:ext uri="{BB962C8B-B14F-4D97-AF65-F5344CB8AC3E}">
        <p14:creationId xmlns:p14="http://schemas.microsoft.com/office/powerpoint/2010/main" val="370974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371600"/>
            <a:ext cx="9347200" cy="838200"/>
          </a:xfrm>
        </p:spPr>
        <p:txBody>
          <a:bodyPr/>
          <a:lstStyle/>
          <a:p>
            <a:r>
              <a:rPr lang="en-US"/>
              <a:t>Click to edit Master title style</a:t>
            </a:r>
          </a:p>
        </p:txBody>
      </p:sp>
      <p:sp>
        <p:nvSpPr>
          <p:cNvPr id="3" name="Text Placeholder 2"/>
          <p:cNvSpPr>
            <a:spLocks noGrp="1"/>
          </p:cNvSpPr>
          <p:nvPr>
            <p:ph type="body" sz="half" idx="1"/>
          </p:nvPr>
        </p:nvSpPr>
        <p:spPr>
          <a:xfrm>
            <a:off x="2032000" y="2438400"/>
            <a:ext cx="4572000"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2438400"/>
            <a:ext cx="4572000"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0" y="6324600"/>
            <a:ext cx="2540000" cy="457200"/>
          </a:xfrm>
          <a:prstGeom prst="rect">
            <a:avLst/>
          </a:prstGeom>
        </p:spPr>
        <p:txBody>
          <a:bodyPr/>
          <a:lstStyle>
            <a:lvl1pPr>
              <a:defRPr/>
            </a:lvl1pPr>
          </a:lstStyle>
          <a:p>
            <a:fld id="{CF87585D-3C4D-5143-A842-FDAC855CD62B}" type="datetime1">
              <a:rPr lang="en-US" smtClean="0">
                <a:solidFill>
                  <a:prstClr val="black">
                    <a:tint val="75000"/>
                  </a:prstClr>
                </a:solidFill>
              </a:rPr>
              <a:pPr/>
              <a:t>3/12/23</a:t>
            </a:fld>
            <a:endParaRPr lang="en-US">
              <a:solidFill>
                <a:prstClr val="black">
                  <a:tint val="75000"/>
                </a:prstClr>
              </a:solidFill>
            </a:endParaRPr>
          </a:p>
        </p:txBody>
      </p:sp>
      <p:sp>
        <p:nvSpPr>
          <p:cNvPr id="6" name="Footer Placeholder 5"/>
          <p:cNvSpPr>
            <a:spLocks noGrp="1"/>
          </p:cNvSpPr>
          <p:nvPr>
            <p:ph type="ftr" sz="quarter" idx="11"/>
          </p:nvPr>
        </p:nvSpPr>
        <p:spPr>
          <a:xfrm>
            <a:off x="4368800" y="6324600"/>
            <a:ext cx="3860800" cy="457200"/>
          </a:xfrm>
          <a:prstGeom prst="rect">
            <a:avLst/>
          </a:prstGeo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940800" y="6324600"/>
            <a:ext cx="2540000" cy="457200"/>
          </a:xfrm>
        </p:spPr>
        <p:txBody>
          <a:bodyPr/>
          <a:lstStyle>
            <a:lvl1pPr>
              <a:defRPr/>
            </a:lvl1pPr>
          </a:lstStyle>
          <a:p>
            <a:fld id="{FB70A5B1-FF8A-DF4B-B2A7-99269753A0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1805-286B-4140-B886-A5B73394000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54CAAA4-3066-F041-B3B6-8C792F5F7D2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C99AD5-D15A-DD4B-A8CF-6EA33BCAB8BA}"/>
              </a:ext>
            </a:extLst>
          </p:cNvPr>
          <p:cNvSpPr>
            <a:spLocks noGrp="1"/>
          </p:cNvSpPr>
          <p:nvPr>
            <p:ph type="dt" sz="half" idx="10"/>
          </p:nvPr>
        </p:nvSpPr>
        <p:spPr/>
        <p:txBody>
          <a:bodyPr/>
          <a:lstStyle/>
          <a:p>
            <a:pPr>
              <a:defRPr/>
            </a:pPr>
            <a:fld id="{01F5BC3F-2AC8-4E34-9559-1BB998D10209}" type="datetimeFigureOut">
              <a:rPr lang="en-US" smtClean="0"/>
              <a:pPr>
                <a:defRPr/>
              </a:pPr>
              <a:t>3/12/23</a:t>
            </a:fld>
            <a:endParaRPr lang="en-US"/>
          </a:p>
        </p:txBody>
      </p:sp>
      <p:sp>
        <p:nvSpPr>
          <p:cNvPr id="5" name="Footer Placeholder 4">
            <a:extLst>
              <a:ext uri="{FF2B5EF4-FFF2-40B4-BE49-F238E27FC236}">
                <a16:creationId xmlns:a16="http://schemas.microsoft.com/office/drawing/2014/main" id="{1FF7D84E-C2F6-CE46-B26D-157E49430C4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BC5E588-83DB-A14A-8CC7-0EFF14B0C840}"/>
              </a:ext>
            </a:extLst>
          </p:cNvPr>
          <p:cNvSpPr>
            <a:spLocks noGrp="1"/>
          </p:cNvSpPr>
          <p:nvPr>
            <p:ph type="sldNum" sz="quarter" idx="12"/>
          </p:nvPr>
        </p:nvSpPr>
        <p:spPr/>
        <p:txBody>
          <a:bodyPr/>
          <a:lstStyle/>
          <a:p>
            <a:pPr>
              <a:defRPr/>
            </a:pPr>
            <a:fld id="{388AC77E-386E-4EA6-A976-B1DE9706D47C}" type="slidenum">
              <a:rPr lang="en-US" smtClean="0"/>
              <a:pPr>
                <a:defRPr/>
              </a:pPr>
              <a:t>‹#›</a:t>
            </a:fld>
            <a:endParaRPr lang="en-US"/>
          </a:p>
        </p:txBody>
      </p:sp>
    </p:spTree>
    <p:extLst>
      <p:ext uri="{BB962C8B-B14F-4D97-AF65-F5344CB8AC3E}">
        <p14:creationId xmlns:p14="http://schemas.microsoft.com/office/powerpoint/2010/main" val="169322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5383-8D77-A046-9BCF-D1041B243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08455-9ADF-A144-8D46-B8D45EC8A7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49BC9D-4D2D-814B-88F0-4DC823A1A4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4CED84-A7D5-004C-B82F-5172DD7C14F1}"/>
              </a:ext>
            </a:extLst>
          </p:cNvPr>
          <p:cNvSpPr>
            <a:spLocks noGrp="1"/>
          </p:cNvSpPr>
          <p:nvPr>
            <p:ph type="dt" sz="half" idx="10"/>
          </p:nvPr>
        </p:nvSpPr>
        <p:spPr/>
        <p:txBody>
          <a:bodyPr/>
          <a:lstStyle/>
          <a:p>
            <a:pPr>
              <a:defRPr/>
            </a:pPr>
            <a:fld id="{482B420B-57C2-4ADF-ABD2-D28CA7BE55B4}" type="datetimeFigureOut">
              <a:rPr lang="en-US" smtClean="0"/>
              <a:pPr>
                <a:defRPr/>
              </a:pPr>
              <a:t>3/12/23</a:t>
            </a:fld>
            <a:endParaRPr lang="en-US"/>
          </a:p>
        </p:txBody>
      </p:sp>
      <p:sp>
        <p:nvSpPr>
          <p:cNvPr id="6" name="Footer Placeholder 5">
            <a:extLst>
              <a:ext uri="{FF2B5EF4-FFF2-40B4-BE49-F238E27FC236}">
                <a16:creationId xmlns:a16="http://schemas.microsoft.com/office/drawing/2014/main" id="{1E7299E7-F082-A345-9CA9-B11DAA02044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E45F92B-CEE8-4342-A3A6-A7682D623213}"/>
              </a:ext>
            </a:extLst>
          </p:cNvPr>
          <p:cNvSpPr>
            <a:spLocks noGrp="1"/>
          </p:cNvSpPr>
          <p:nvPr>
            <p:ph type="sldNum" sz="quarter" idx="12"/>
          </p:nvPr>
        </p:nvSpPr>
        <p:spPr/>
        <p:txBody>
          <a:bodyPr/>
          <a:lstStyle/>
          <a:p>
            <a:pPr>
              <a:defRPr/>
            </a:pPr>
            <a:fld id="{0BCEE8A9-01C3-4537-9DFA-58FC1ED9FDE1}" type="slidenum">
              <a:rPr lang="en-US" smtClean="0"/>
              <a:pPr>
                <a:defRPr/>
              </a:pPr>
              <a:t>‹#›</a:t>
            </a:fld>
            <a:endParaRPr lang="en-US"/>
          </a:p>
        </p:txBody>
      </p:sp>
    </p:spTree>
    <p:extLst>
      <p:ext uri="{BB962C8B-B14F-4D97-AF65-F5344CB8AC3E}">
        <p14:creationId xmlns:p14="http://schemas.microsoft.com/office/powerpoint/2010/main" val="267748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ACEA-7572-1D48-B965-697B3EB148E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A72AE-6658-E64D-A24F-FF85ACB5496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180FB-D301-4F42-902E-70DE881A04C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6CC64-BC0A-EC4C-8A32-F62D03CB53E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A03A0-DCAF-B446-B6FE-5F9322DD42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C8B80F-F9E1-EE4B-AA79-96A2D3E3AFF2}"/>
              </a:ext>
            </a:extLst>
          </p:cNvPr>
          <p:cNvSpPr>
            <a:spLocks noGrp="1"/>
          </p:cNvSpPr>
          <p:nvPr>
            <p:ph type="dt" sz="half" idx="10"/>
          </p:nvPr>
        </p:nvSpPr>
        <p:spPr/>
        <p:txBody>
          <a:bodyPr/>
          <a:lstStyle/>
          <a:p>
            <a:pPr>
              <a:defRPr/>
            </a:pPr>
            <a:fld id="{4998410E-6158-442A-A222-33E8FCE8E38F}" type="datetimeFigureOut">
              <a:rPr lang="en-US" smtClean="0"/>
              <a:pPr>
                <a:defRPr/>
              </a:pPr>
              <a:t>3/12/23</a:t>
            </a:fld>
            <a:endParaRPr lang="en-US"/>
          </a:p>
        </p:txBody>
      </p:sp>
      <p:sp>
        <p:nvSpPr>
          <p:cNvPr id="8" name="Footer Placeholder 7">
            <a:extLst>
              <a:ext uri="{FF2B5EF4-FFF2-40B4-BE49-F238E27FC236}">
                <a16:creationId xmlns:a16="http://schemas.microsoft.com/office/drawing/2014/main" id="{94D1688D-9B81-DA41-B86F-CC31EE62AE4F}"/>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06222C5A-4EBB-664D-A5AF-0F82706BFA12}"/>
              </a:ext>
            </a:extLst>
          </p:cNvPr>
          <p:cNvSpPr>
            <a:spLocks noGrp="1"/>
          </p:cNvSpPr>
          <p:nvPr>
            <p:ph type="sldNum" sz="quarter" idx="12"/>
          </p:nvPr>
        </p:nvSpPr>
        <p:spPr/>
        <p:txBody>
          <a:bodyPr/>
          <a:lstStyle/>
          <a:p>
            <a:pPr>
              <a:defRPr/>
            </a:pPr>
            <a:fld id="{A03E589D-C211-48BD-A82A-D4C46E2C8705}" type="slidenum">
              <a:rPr lang="en-US" smtClean="0"/>
              <a:pPr>
                <a:defRPr/>
              </a:pPr>
              <a:t>‹#›</a:t>
            </a:fld>
            <a:endParaRPr lang="en-US"/>
          </a:p>
        </p:txBody>
      </p:sp>
    </p:spTree>
    <p:extLst>
      <p:ext uri="{BB962C8B-B14F-4D97-AF65-F5344CB8AC3E}">
        <p14:creationId xmlns:p14="http://schemas.microsoft.com/office/powerpoint/2010/main" val="47751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3A19-991A-C343-A681-A4BF5C8ED0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6B14E2-5D1D-E94D-A67B-857F0046E5FB}"/>
              </a:ext>
            </a:extLst>
          </p:cNvPr>
          <p:cNvSpPr>
            <a:spLocks noGrp="1"/>
          </p:cNvSpPr>
          <p:nvPr>
            <p:ph type="dt" sz="half" idx="10"/>
          </p:nvPr>
        </p:nvSpPr>
        <p:spPr/>
        <p:txBody>
          <a:bodyPr/>
          <a:lstStyle/>
          <a:p>
            <a:pPr>
              <a:defRPr/>
            </a:pPr>
            <a:fld id="{E7AAE94D-AC76-4D96-95B0-92DDDB77C0DA}" type="datetimeFigureOut">
              <a:rPr lang="en-US" smtClean="0"/>
              <a:pPr>
                <a:defRPr/>
              </a:pPr>
              <a:t>3/12/23</a:t>
            </a:fld>
            <a:endParaRPr lang="en-US"/>
          </a:p>
        </p:txBody>
      </p:sp>
      <p:sp>
        <p:nvSpPr>
          <p:cNvPr id="4" name="Footer Placeholder 3">
            <a:extLst>
              <a:ext uri="{FF2B5EF4-FFF2-40B4-BE49-F238E27FC236}">
                <a16:creationId xmlns:a16="http://schemas.microsoft.com/office/drawing/2014/main" id="{232DE82B-7DD0-DC49-8738-AB1E26072AA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45E7990-2386-244A-9309-6BFAF3F18AC0}"/>
              </a:ext>
            </a:extLst>
          </p:cNvPr>
          <p:cNvSpPr>
            <a:spLocks noGrp="1"/>
          </p:cNvSpPr>
          <p:nvPr>
            <p:ph type="sldNum" sz="quarter" idx="12"/>
          </p:nvPr>
        </p:nvSpPr>
        <p:spPr/>
        <p:txBody>
          <a:bodyPr/>
          <a:lstStyle/>
          <a:p>
            <a:pPr>
              <a:defRPr/>
            </a:pPr>
            <a:fld id="{08DE40D1-9AF8-41E3-B94F-5206C4E5A684}" type="slidenum">
              <a:rPr lang="en-US" smtClean="0"/>
              <a:pPr>
                <a:defRPr/>
              </a:pPr>
              <a:t>‹#›</a:t>
            </a:fld>
            <a:endParaRPr lang="en-US"/>
          </a:p>
        </p:txBody>
      </p:sp>
    </p:spTree>
    <p:extLst>
      <p:ext uri="{BB962C8B-B14F-4D97-AF65-F5344CB8AC3E}">
        <p14:creationId xmlns:p14="http://schemas.microsoft.com/office/powerpoint/2010/main" val="22317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4E1D6-3DD1-3F4D-8DF3-3F8B8DE578F0}"/>
              </a:ext>
            </a:extLst>
          </p:cNvPr>
          <p:cNvSpPr>
            <a:spLocks noGrp="1"/>
          </p:cNvSpPr>
          <p:nvPr>
            <p:ph type="dt" sz="half" idx="10"/>
          </p:nvPr>
        </p:nvSpPr>
        <p:spPr/>
        <p:txBody>
          <a:bodyPr/>
          <a:lstStyle/>
          <a:p>
            <a:pPr>
              <a:defRPr/>
            </a:pPr>
            <a:fld id="{22EBA176-8F64-4B0A-926E-09E0581DEDE9}" type="datetimeFigureOut">
              <a:rPr lang="en-US" smtClean="0"/>
              <a:pPr>
                <a:defRPr/>
              </a:pPr>
              <a:t>3/12/23</a:t>
            </a:fld>
            <a:endParaRPr lang="en-US"/>
          </a:p>
        </p:txBody>
      </p:sp>
      <p:sp>
        <p:nvSpPr>
          <p:cNvPr id="3" name="Footer Placeholder 2">
            <a:extLst>
              <a:ext uri="{FF2B5EF4-FFF2-40B4-BE49-F238E27FC236}">
                <a16:creationId xmlns:a16="http://schemas.microsoft.com/office/drawing/2014/main" id="{4D009F48-5641-6D4F-BEAD-8F6709D478EC}"/>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43943F9-34D4-474A-9ED7-0D00AFB8DBE6}"/>
              </a:ext>
            </a:extLst>
          </p:cNvPr>
          <p:cNvSpPr>
            <a:spLocks noGrp="1"/>
          </p:cNvSpPr>
          <p:nvPr>
            <p:ph type="sldNum" sz="quarter" idx="12"/>
          </p:nvPr>
        </p:nvSpPr>
        <p:spPr/>
        <p:txBody>
          <a:bodyPr/>
          <a:lstStyle/>
          <a:p>
            <a:pPr>
              <a:defRPr/>
            </a:pPr>
            <a:fld id="{518626FE-9A43-4F35-A646-1B52FB0A0BAF}" type="slidenum">
              <a:rPr lang="en-US" smtClean="0"/>
              <a:pPr>
                <a:defRPr/>
              </a:pPr>
              <a:t>‹#›</a:t>
            </a:fld>
            <a:endParaRPr lang="en-US"/>
          </a:p>
        </p:txBody>
      </p:sp>
    </p:spTree>
    <p:extLst>
      <p:ext uri="{BB962C8B-B14F-4D97-AF65-F5344CB8AC3E}">
        <p14:creationId xmlns:p14="http://schemas.microsoft.com/office/powerpoint/2010/main" val="265963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62FA-EDC0-1442-A3F0-8624416E2EC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4833E63-E7B9-474D-A768-F390038A3E9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E31C2-6E98-AD4B-9773-FA955178699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DED931-B22C-8144-ABE9-288E7630388D}"/>
              </a:ext>
            </a:extLst>
          </p:cNvPr>
          <p:cNvSpPr>
            <a:spLocks noGrp="1"/>
          </p:cNvSpPr>
          <p:nvPr>
            <p:ph type="dt" sz="half" idx="10"/>
          </p:nvPr>
        </p:nvSpPr>
        <p:spPr/>
        <p:txBody>
          <a:bodyPr/>
          <a:lstStyle/>
          <a:p>
            <a:pPr>
              <a:defRPr/>
            </a:pPr>
            <a:fld id="{0DEE3B5A-5F3C-4C4E-9F2A-BB163B178E53}" type="datetimeFigureOut">
              <a:rPr lang="en-US" smtClean="0"/>
              <a:pPr>
                <a:defRPr/>
              </a:pPr>
              <a:t>3/12/23</a:t>
            </a:fld>
            <a:endParaRPr lang="en-US"/>
          </a:p>
        </p:txBody>
      </p:sp>
      <p:sp>
        <p:nvSpPr>
          <p:cNvPr id="6" name="Footer Placeholder 5">
            <a:extLst>
              <a:ext uri="{FF2B5EF4-FFF2-40B4-BE49-F238E27FC236}">
                <a16:creationId xmlns:a16="http://schemas.microsoft.com/office/drawing/2014/main" id="{7FF4C39F-EAA8-1A45-A242-52F86F708D2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7405774-B99C-3C48-BE94-3D9402B162AE}"/>
              </a:ext>
            </a:extLst>
          </p:cNvPr>
          <p:cNvSpPr>
            <a:spLocks noGrp="1"/>
          </p:cNvSpPr>
          <p:nvPr>
            <p:ph type="sldNum" sz="quarter" idx="12"/>
          </p:nvPr>
        </p:nvSpPr>
        <p:spPr/>
        <p:txBody>
          <a:bodyPr/>
          <a:lstStyle/>
          <a:p>
            <a:pPr>
              <a:defRPr/>
            </a:pPr>
            <a:fld id="{082F651D-1D96-42A2-9087-683920E1E673}" type="slidenum">
              <a:rPr lang="en-US" smtClean="0"/>
              <a:pPr>
                <a:defRPr/>
              </a:pPr>
              <a:t>‹#›</a:t>
            </a:fld>
            <a:endParaRPr lang="en-US"/>
          </a:p>
        </p:txBody>
      </p:sp>
    </p:spTree>
    <p:extLst>
      <p:ext uri="{BB962C8B-B14F-4D97-AF65-F5344CB8AC3E}">
        <p14:creationId xmlns:p14="http://schemas.microsoft.com/office/powerpoint/2010/main" val="157027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1194-0BF2-414A-B5BB-E912E7EFEAF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80EC983-6FA8-4A47-BA6D-EDDB57AA049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E2FEFA0-5C6D-5446-B001-1176768BB29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2BB6A8-D521-6542-92AB-4A370A5E94EB}"/>
              </a:ext>
            </a:extLst>
          </p:cNvPr>
          <p:cNvSpPr>
            <a:spLocks noGrp="1"/>
          </p:cNvSpPr>
          <p:nvPr>
            <p:ph type="dt" sz="half" idx="10"/>
          </p:nvPr>
        </p:nvSpPr>
        <p:spPr/>
        <p:txBody>
          <a:bodyPr/>
          <a:lstStyle/>
          <a:p>
            <a:pPr>
              <a:defRPr/>
            </a:pPr>
            <a:fld id="{038E2A04-908D-45BC-B935-E0EB6FB0E2FB}" type="datetimeFigureOut">
              <a:rPr lang="en-US" smtClean="0"/>
              <a:pPr>
                <a:defRPr/>
              </a:pPr>
              <a:t>3/12/23</a:t>
            </a:fld>
            <a:endParaRPr lang="en-US"/>
          </a:p>
        </p:txBody>
      </p:sp>
      <p:sp>
        <p:nvSpPr>
          <p:cNvPr id="6" name="Footer Placeholder 5">
            <a:extLst>
              <a:ext uri="{FF2B5EF4-FFF2-40B4-BE49-F238E27FC236}">
                <a16:creationId xmlns:a16="http://schemas.microsoft.com/office/drawing/2014/main" id="{90AD2563-B03B-4B44-8DD6-8A0B70A001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BF20B3B-E8D8-304D-B44D-9119E046762B}"/>
              </a:ext>
            </a:extLst>
          </p:cNvPr>
          <p:cNvSpPr>
            <a:spLocks noGrp="1"/>
          </p:cNvSpPr>
          <p:nvPr>
            <p:ph type="sldNum" sz="quarter" idx="12"/>
          </p:nvPr>
        </p:nvSpPr>
        <p:spPr/>
        <p:txBody>
          <a:bodyPr/>
          <a:lstStyle/>
          <a:p>
            <a:pPr>
              <a:defRPr/>
            </a:pPr>
            <a:fld id="{8C1A0F01-0343-478D-B0AC-45C5FD9D16AC}" type="slidenum">
              <a:rPr lang="en-US" smtClean="0"/>
              <a:pPr>
                <a:defRPr/>
              </a:pPr>
              <a:t>‹#›</a:t>
            </a:fld>
            <a:endParaRPr lang="en-US"/>
          </a:p>
        </p:txBody>
      </p:sp>
    </p:spTree>
    <p:extLst>
      <p:ext uri="{BB962C8B-B14F-4D97-AF65-F5344CB8AC3E}">
        <p14:creationId xmlns:p14="http://schemas.microsoft.com/office/powerpoint/2010/main" val="370236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0D984-8CDC-2745-AB53-2FF21BDB94C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0E7948-F690-8047-8687-8451F40DB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061CE-0463-2E48-9754-CEFB5F48FB5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84EAD4C-D596-43A3-BF3D-F84EA0C10BB4}" type="datetimeFigureOut">
              <a:rPr lang="en-US" smtClean="0"/>
              <a:pPr>
                <a:defRPr/>
              </a:pPr>
              <a:t>3/12/23</a:t>
            </a:fld>
            <a:endParaRPr lang="en-US"/>
          </a:p>
        </p:txBody>
      </p:sp>
      <p:sp>
        <p:nvSpPr>
          <p:cNvPr id="5" name="Footer Placeholder 4">
            <a:extLst>
              <a:ext uri="{FF2B5EF4-FFF2-40B4-BE49-F238E27FC236}">
                <a16:creationId xmlns:a16="http://schemas.microsoft.com/office/drawing/2014/main" id="{500206FE-A30E-0942-9CFF-5DBA99BC8F9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438BC14-573C-844D-9393-098A2565732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4FCF1-BBA7-44ED-824D-6F73B088B39D}" type="slidenum">
              <a:rPr lang="en-US" smtClean="0"/>
              <a:pPr>
                <a:defRPr/>
              </a:pPr>
              <a:t>‹#›</a:t>
            </a:fld>
            <a:endParaRPr lang="en-US"/>
          </a:p>
        </p:txBody>
      </p:sp>
    </p:spTree>
    <p:extLst>
      <p:ext uri="{BB962C8B-B14F-4D97-AF65-F5344CB8AC3E}">
        <p14:creationId xmlns:p14="http://schemas.microsoft.com/office/powerpoint/2010/main" val="1679726259"/>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14D18-2FF7-9A49-98E0-18D6DC44092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A20496-FA7D-4E40-B31A-098482977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E855E-99AD-B94C-A02B-FD9A20CBBD9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289EE4-F4E6-8841-AFD3-427FCA1351DE}" type="datetimeFigureOut">
              <a:rPr lang="en-US" smtClean="0"/>
              <a:t>3/12/23</a:t>
            </a:fld>
            <a:endParaRPr lang="en-US"/>
          </a:p>
        </p:txBody>
      </p:sp>
      <p:sp>
        <p:nvSpPr>
          <p:cNvPr id="5" name="Footer Placeholder 4">
            <a:extLst>
              <a:ext uri="{FF2B5EF4-FFF2-40B4-BE49-F238E27FC236}">
                <a16:creationId xmlns:a16="http://schemas.microsoft.com/office/drawing/2014/main" id="{EC915466-FCA8-204F-AF62-23E7FB5ECE9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EE356C-BBD9-EA43-9C4D-D5E492B47B3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8957EE-87AF-B941-ABC5-80EC8022ECB1}" type="slidenum">
              <a:rPr lang="en-US" smtClean="0"/>
              <a:t>‹#›</a:t>
            </a:fld>
            <a:endParaRPr lang="en-US"/>
          </a:p>
        </p:txBody>
      </p:sp>
    </p:spTree>
    <p:extLst>
      <p:ext uri="{BB962C8B-B14F-4D97-AF65-F5344CB8AC3E}">
        <p14:creationId xmlns:p14="http://schemas.microsoft.com/office/powerpoint/2010/main" val="2601090551"/>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58" name="Rectangle 1335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10;&#10;Description automatically generated">
            <a:extLst>
              <a:ext uri="{FF2B5EF4-FFF2-40B4-BE49-F238E27FC236}">
                <a16:creationId xmlns:a16="http://schemas.microsoft.com/office/drawing/2014/main" id="{C8051192-4EB7-DB3A-9B26-93DAFCE5A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988" y="2805740"/>
            <a:ext cx="3368969" cy="1246519"/>
          </a:xfrm>
          <a:prstGeom prst="rect">
            <a:avLst/>
          </a:prstGeom>
        </p:spPr>
      </p:pic>
      <p:sp>
        <p:nvSpPr>
          <p:cNvPr id="13360" name="Freeform: Shape 1335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3313" name="Title 1"/>
          <p:cNvSpPr>
            <a:spLocks noGrp="1"/>
          </p:cNvSpPr>
          <p:nvPr>
            <p:ph type="ctrTitle"/>
          </p:nvPr>
        </p:nvSpPr>
        <p:spPr>
          <a:xfrm>
            <a:off x="5622061" y="762538"/>
            <a:ext cx="5649349" cy="3199862"/>
          </a:xfrm>
        </p:spPr>
        <p:txBody>
          <a:bodyPr anchor="b">
            <a:normAutofit fontScale="90000"/>
          </a:bodyPr>
          <a:lstStyle/>
          <a:p>
            <a:pPr algn="l"/>
            <a:br>
              <a:rPr lang="en-US" sz="5600" dirty="0">
                <a:solidFill>
                  <a:srgbClr val="FFFFFF"/>
                </a:solidFill>
              </a:rPr>
            </a:br>
            <a:r>
              <a:rPr lang="en-US" sz="5600" dirty="0">
                <a:solidFill>
                  <a:srgbClr val="FFFFFF"/>
                </a:solidFill>
              </a:rPr>
              <a:t>Activate Support to Accomplish Goals</a:t>
            </a:r>
            <a:br>
              <a:rPr lang="en-US" sz="5600" dirty="0">
                <a:solidFill>
                  <a:srgbClr val="FFFFFF"/>
                </a:solidFill>
              </a:rPr>
            </a:br>
            <a:endParaRPr lang="en-US" sz="5600" dirty="0">
              <a:solidFill>
                <a:srgbClr val="FFFFFF"/>
              </a:solidFill>
            </a:endParaRPr>
          </a:p>
        </p:txBody>
      </p:sp>
      <p:sp>
        <p:nvSpPr>
          <p:cNvPr id="13314" name="Subtitle 2"/>
          <p:cNvSpPr>
            <a:spLocks noGrp="1"/>
          </p:cNvSpPr>
          <p:nvPr>
            <p:ph type="subTitle" idx="1"/>
          </p:nvPr>
        </p:nvSpPr>
        <p:spPr>
          <a:xfrm>
            <a:off x="5622061" y="4312561"/>
            <a:ext cx="5649349" cy="1687815"/>
          </a:xfrm>
        </p:spPr>
        <p:txBody>
          <a:bodyPr anchor="t">
            <a:normAutofit fontScale="92500" lnSpcReduction="10000"/>
          </a:bodyPr>
          <a:lstStyle/>
          <a:p>
            <a:pPr marL="63500" algn="l"/>
            <a:r>
              <a:rPr lang="en-US" sz="3600" dirty="0">
                <a:solidFill>
                  <a:srgbClr val="FFFFFF"/>
                </a:solidFill>
              </a:rPr>
              <a:t>ICSEW Annual Meeting</a:t>
            </a:r>
          </a:p>
          <a:p>
            <a:pPr marL="63500" algn="l"/>
            <a:r>
              <a:rPr lang="en-US" sz="3600" dirty="0">
                <a:solidFill>
                  <a:srgbClr val="FFFFFF"/>
                </a:solidFill>
              </a:rPr>
              <a:t>March 21, 2023</a:t>
            </a:r>
          </a:p>
          <a:p>
            <a:pPr marL="63500" algn="l"/>
            <a:endParaRPr lang="en-US" dirty="0">
              <a:solidFill>
                <a:srgbClr val="FFFFFF"/>
              </a:solidFill>
            </a:endParaRPr>
          </a:p>
          <a:p>
            <a:pPr marL="63500" algn="l"/>
            <a:r>
              <a:rPr lang="en-US" sz="2400" dirty="0">
                <a:solidFill>
                  <a:srgbClr val="FFFFFF"/>
                </a:solidFill>
              </a:rPr>
              <a:t>Wendy Fraser, PhD</a:t>
            </a:r>
          </a:p>
        </p:txBody>
      </p:sp>
      <p:sp>
        <p:nvSpPr>
          <p:cNvPr id="1336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57F7809F-7E6F-43AA-B5BD-969F9DECB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ase of colorful flowers&#10;&#10;Description automatically generated with low confidence">
            <a:extLst>
              <a:ext uri="{FF2B5EF4-FFF2-40B4-BE49-F238E27FC236}">
                <a16:creationId xmlns:a16="http://schemas.microsoft.com/office/drawing/2014/main" id="{CB093F0E-13B1-E7C6-F3DF-B76AB11B6A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3153821" cy="3209534"/>
          </a:xfrm>
          <a:prstGeom prst="rect">
            <a:avLst/>
          </a:prstGeom>
        </p:spPr>
      </p:pic>
      <p:pic>
        <p:nvPicPr>
          <p:cNvPr id="9" name="Picture 8" descr="A person standing on a rock&#10;&#10;Description automatically generated with low confidence">
            <a:extLst>
              <a:ext uri="{FF2B5EF4-FFF2-40B4-BE49-F238E27FC236}">
                <a16:creationId xmlns:a16="http://schemas.microsoft.com/office/drawing/2014/main" id="{59235C4C-CD79-EB5D-EC8F-E2E067660C8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197005" y="3507153"/>
            <a:ext cx="3547852" cy="3153841"/>
          </a:xfrm>
          <a:prstGeom prst="rect">
            <a:avLst/>
          </a:prstGeom>
        </p:spPr>
      </p:pic>
      <p:pic>
        <p:nvPicPr>
          <p:cNvPr id="7" name="Picture 6" descr="Two dogs sitting in the grass&#10;&#10;Description automatically generated with medium confidence">
            <a:extLst>
              <a:ext uri="{FF2B5EF4-FFF2-40B4-BE49-F238E27FC236}">
                <a16:creationId xmlns:a16="http://schemas.microsoft.com/office/drawing/2014/main" id="{EFF20106-2AD9-30A8-D728-DC0E946F4E0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54444" y="10"/>
            <a:ext cx="3781391" cy="4133078"/>
          </a:xfrm>
          <a:prstGeom prst="rect">
            <a:avLst/>
          </a:prstGeom>
        </p:spPr>
      </p:pic>
      <p:pic>
        <p:nvPicPr>
          <p:cNvPr id="11" name="Picture 10" descr="A picture containing indoor, person, working&#10;&#10;Description automatically generated">
            <a:extLst>
              <a:ext uri="{FF2B5EF4-FFF2-40B4-BE49-F238E27FC236}">
                <a16:creationId xmlns:a16="http://schemas.microsoft.com/office/drawing/2014/main" id="{2A11BF34-87A7-3D69-49D4-17EA19EE6B5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54444" y="4233672"/>
            <a:ext cx="3781391" cy="2624328"/>
          </a:xfrm>
          <a:prstGeom prst="rect">
            <a:avLst/>
          </a:prstGeom>
        </p:spPr>
      </p:pic>
      <p:sp useBgFill="1">
        <p:nvSpPr>
          <p:cNvPr id="53" name="Rectangle 43">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8785"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1C7C5-C816-AE15-4D8A-EF7C2B40094D}"/>
              </a:ext>
            </a:extLst>
          </p:cNvPr>
          <p:cNvSpPr>
            <a:spLocks noGrp="1"/>
          </p:cNvSpPr>
          <p:nvPr>
            <p:ph type="title"/>
          </p:nvPr>
        </p:nvSpPr>
        <p:spPr>
          <a:xfrm>
            <a:off x="7799832" y="978408"/>
            <a:ext cx="3721608" cy="1106424"/>
          </a:xfrm>
        </p:spPr>
        <p:txBody>
          <a:bodyPr>
            <a:normAutofit/>
          </a:bodyPr>
          <a:lstStyle/>
          <a:p>
            <a:r>
              <a:rPr lang="en-US" sz="2800"/>
              <a:t>Relaxers</a:t>
            </a:r>
          </a:p>
        </p:txBody>
      </p:sp>
      <p:sp>
        <p:nvSpPr>
          <p:cNvPr id="54" name="Rectangle 45">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776"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47">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0691"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6EFC1A-5A3E-F1DE-E5F9-25DE5FDA97F3}"/>
              </a:ext>
            </a:extLst>
          </p:cNvPr>
          <p:cNvSpPr>
            <a:spLocks noGrp="1"/>
          </p:cNvSpPr>
          <p:nvPr>
            <p:ph idx="1"/>
          </p:nvPr>
        </p:nvSpPr>
        <p:spPr>
          <a:xfrm>
            <a:off x="7799832" y="2368296"/>
            <a:ext cx="3721608" cy="3502152"/>
          </a:xfrm>
        </p:spPr>
        <p:txBody>
          <a:bodyPr>
            <a:normAutofit/>
          </a:bodyPr>
          <a:lstStyle/>
          <a:p>
            <a:pPr marL="0" indent="0">
              <a:buNone/>
            </a:pPr>
            <a:r>
              <a:rPr lang="en-US" sz="2000" dirty="0">
                <a:effectLst/>
                <a:latin typeface="Arial" panose="020B0604020202020204" pitchFamily="34" charset="0"/>
                <a:ea typeface="Times New Roman" panose="02020603050405020304" pitchFamily="18" charset="0"/>
              </a:rPr>
              <a:t>People or non-human supports (e.g., pets, music, hobbies, exercise) who help you relax.</a:t>
            </a:r>
          </a:p>
          <a:p>
            <a:pPr marL="0" indent="0">
              <a:buNone/>
            </a:pPr>
            <a:endParaRPr lang="en-US" sz="2000" dirty="0">
              <a:effectLst/>
              <a:latin typeface="Arial" panose="020B0604020202020204" pitchFamily="34" charset="0"/>
              <a:ea typeface="Times New Roman" panose="02020603050405020304" pitchFamily="18" charset="0"/>
            </a:endParaRPr>
          </a:p>
          <a:p>
            <a:pPr marL="0" indent="0">
              <a:buNone/>
            </a:pPr>
            <a:r>
              <a:rPr lang="en-US" sz="2000" b="0" kern="0" dirty="0">
                <a:effectLst/>
                <a:latin typeface="Arial" panose="020B0604020202020204" pitchFamily="34" charset="0"/>
                <a:ea typeface="Times New Roman" panose="02020603050405020304" pitchFamily="18" charset="0"/>
                <a:cs typeface="Times New Roman" panose="02020603050405020304" pitchFamily="18" charset="0"/>
              </a:rPr>
              <a:t>Animals, music, exercise, technology, books, nature, and hobbies can be an important part of your support system. Keep them in mind as you assess what you have and what is missing. </a:t>
            </a:r>
            <a:endParaRPr lang="en-US" sz="2000" b="1"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33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close-up of people shaking hands&#10;&#10;Description automatically generated with medium confidence">
            <a:extLst>
              <a:ext uri="{FF2B5EF4-FFF2-40B4-BE49-F238E27FC236}">
                <a16:creationId xmlns:a16="http://schemas.microsoft.com/office/drawing/2014/main" id="{3CB2D5C0-C1C2-845F-F297-059C0A3D78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1" y="10"/>
            <a:ext cx="12228129" cy="4666928"/>
          </a:xfrm>
          <a:prstGeom prst="rect">
            <a:avLst/>
          </a:prstGeom>
        </p:spPr>
      </p:pic>
      <p:grpSp>
        <p:nvGrpSpPr>
          <p:cNvPr id="11" name="Group 1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2" name="Freeform: Shape 1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7E03F0F-2CB3-9357-6762-FF163CF35CE6}"/>
              </a:ext>
            </a:extLst>
          </p:cNvPr>
          <p:cNvSpPr>
            <a:spLocks noGrp="1"/>
          </p:cNvSpPr>
          <p:nvPr>
            <p:ph type="title"/>
          </p:nvPr>
        </p:nvSpPr>
        <p:spPr>
          <a:xfrm>
            <a:off x="804672" y="4551037"/>
            <a:ext cx="5021782" cy="1509931"/>
          </a:xfrm>
        </p:spPr>
        <p:txBody>
          <a:bodyPr>
            <a:normAutofit/>
          </a:bodyPr>
          <a:lstStyle/>
          <a:p>
            <a:r>
              <a:rPr lang="en-US" sz="3600">
                <a:solidFill>
                  <a:schemeClr val="tx2"/>
                </a:solidFill>
              </a:rPr>
              <a:t>Dependables</a:t>
            </a:r>
          </a:p>
        </p:txBody>
      </p:sp>
      <p:sp>
        <p:nvSpPr>
          <p:cNvPr id="3" name="Content Placeholder 2">
            <a:extLst>
              <a:ext uri="{FF2B5EF4-FFF2-40B4-BE49-F238E27FC236}">
                <a16:creationId xmlns:a16="http://schemas.microsoft.com/office/drawing/2014/main" id="{28563E50-8992-CE9C-DC94-9C36C04FD888}"/>
              </a:ext>
            </a:extLst>
          </p:cNvPr>
          <p:cNvSpPr>
            <a:spLocks noGrp="1"/>
          </p:cNvSpPr>
          <p:nvPr>
            <p:ph idx="1"/>
          </p:nvPr>
        </p:nvSpPr>
        <p:spPr>
          <a:xfrm>
            <a:off x="5458691" y="4200453"/>
            <a:ext cx="5937967" cy="1860520"/>
          </a:xfrm>
        </p:spPr>
        <p:txBody>
          <a:bodyPr anchor="ctr">
            <a:normAutofit/>
          </a:bodyPr>
          <a:lstStyle/>
          <a:p>
            <a:pPr marL="0" indent="0">
              <a:buNone/>
            </a:pPr>
            <a:r>
              <a:rPr lang="en-US" sz="2400" dirty="0">
                <a:solidFill>
                  <a:schemeClr val="tx2"/>
                </a:solidFill>
                <a:effectLst/>
                <a:latin typeface="Arial" panose="020B0604020202020204" pitchFamily="34" charset="0"/>
                <a:ea typeface="Times New Roman" panose="02020603050405020304" pitchFamily="18" charset="0"/>
              </a:rPr>
              <a:t>Those who provide personal assistance and always seem to be willing to help when you have a need. People who can be relied upon in a crisis.</a:t>
            </a:r>
            <a:r>
              <a:rPr lang="en-US" sz="2400" dirty="0">
                <a:solidFill>
                  <a:schemeClr val="tx2"/>
                </a:solidFill>
                <a:effectLst/>
              </a:rPr>
              <a:t> </a:t>
            </a:r>
            <a:endParaRPr lang="en-US" sz="2400" dirty="0">
              <a:solidFill>
                <a:schemeClr val="tx2"/>
              </a:solidFill>
            </a:endParaRPr>
          </a:p>
        </p:txBody>
      </p:sp>
    </p:spTree>
    <p:extLst>
      <p:ext uri="{BB962C8B-B14F-4D97-AF65-F5344CB8AC3E}">
        <p14:creationId xmlns:p14="http://schemas.microsoft.com/office/powerpoint/2010/main" val="13688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FDC11-C6FE-00CB-FF5A-3D24449729B0}"/>
              </a:ext>
            </a:extLst>
          </p:cNvPr>
          <p:cNvSpPr>
            <a:spLocks noGrp="1"/>
          </p:cNvSpPr>
          <p:nvPr>
            <p:ph type="title"/>
          </p:nvPr>
        </p:nvSpPr>
        <p:spPr>
          <a:xfrm>
            <a:off x="612648" y="1078992"/>
            <a:ext cx="6272784" cy="1545336"/>
          </a:xfrm>
        </p:spPr>
        <p:txBody>
          <a:bodyPr anchor="b">
            <a:normAutofit/>
          </a:bodyPr>
          <a:lstStyle/>
          <a:p>
            <a:r>
              <a:rPr lang="en-US" sz="5200"/>
              <a:t>Respecters</a:t>
            </a:r>
          </a:p>
        </p:txBody>
      </p:sp>
      <p:sp>
        <p:nvSpPr>
          <p:cNvPr id="37" name="Rectangle 19">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group of people clapping&#10;&#10;Description automatically generated with medium confidence">
            <a:extLst>
              <a:ext uri="{FF2B5EF4-FFF2-40B4-BE49-F238E27FC236}">
                <a16:creationId xmlns:a16="http://schemas.microsoft.com/office/drawing/2014/main" id="{6A542CFC-32E8-2EFF-9AC0-8F2DE13B66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84008" y="1"/>
            <a:ext cx="4507992" cy="2240280"/>
          </a:xfrm>
          <a:prstGeom prst="rect">
            <a:avLst/>
          </a:prstGeom>
        </p:spPr>
      </p:pic>
      <p:sp>
        <p:nvSpPr>
          <p:cNvPr id="38" name="Rectangle 21">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0ADAC8-AEB4-1016-E556-F8366FB024A6}"/>
              </a:ext>
            </a:extLst>
          </p:cNvPr>
          <p:cNvSpPr>
            <a:spLocks noGrp="1"/>
          </p:cNvSpPr>
          <p:nvPr>
            <p:ph idx="1"/>
          </p:nvPr>
        </p:nvSpPr>
        <p:spPr>
          <a:xfrm>
            <a:off x="612648" y="3355848"/>
            <a:ext cx="6272784" cy="2825496"/>
          </a:xfrm>
        </p:spPr>
        <p:txBody>
          <a:bodyPr>
            <a:normAutofit/>
          </a:bodyPr>
          <a:lstStyle/>
          <a:p>
            <a:pPr marL="0" indent="0">
              <a:buNone/>
            </a:pPr>
            <a:r>
              <a:rPr lang="en-US" sz="2200">
                <a:effectLst/>
                <a:latin typeface="Arial" panose="020B0604020202020204" pitchFamily="34" charset="0"/>
                <a:ea typeface="Times New Roman" panose="02020603050405020304" pitchFamily="18" charset="0"/>
              </a:rPr>
              <a:t>People who respect your competence and who understand the difficulty and value of your work. People whom you respect, that recognize your skills and give you self-worth.</a:t>
            </a:r>
            <a:r>
              <a:rPr lang="en-US" sz="2200">
                <a:effectLst/>
              </a:rPr>
              <a:t> </a:t>
            </a:r>
            <a:endParaRPr lang="en-US" sz="2200"/>
          </a:p>
        </p:txBody>
      </p:sp>
      <p:pic>
        <p:nvPicPr>
          <p:cNvPr id="11" name="Picture 10" descr="Two people talking&#10;&#10;Description automatically generated with medium confidence">
            <a:extLst>
              <a:ext uri="{FF2B5EF4-FFF2-40B4-BE49-F238E27FC236}">
                <a16:creationId xmlns:a16="http://schemas.microsoft.com/office/drawing/2014/main" id="{4E0945DC-746D-9D17-6BCB-CA8D7F8B7B9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84008" y="2308860"/>
            <a:ext cx="4507992" cy="2240280"/>
          </a:xfrm>
          <a:prstGeom prst="rect">
            <a:avLst/>
          </a:prstGeom>
        </p:spPr>
      </p:pic>
      <p:pic>
        <p:nvPicPr>
          <p:cNvPr id="9" name="Picture 8" descr="A picture containing sky, outdoor, person, sunset&#10;&#10;Description automatically generated">
            <a:extLst>
              <a:ext uri="{FF2B5EF4-FFF2-40B4-BE49-F238E27FC236}">
                <a16:creationId xmlns:a16="http://schemas.microsoft.com/office/drawing/2014/main" id="{A26EC8D2-D33B-5050-68AE-D5C1046D16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84008" y="4617720"/>
            <a:ext cx="4507992" cy="2240280"/>
          </a:xfrm>
          <a:prstGeom prst="rect">
            <a:avLst/>
          </a:prstGeom>
        </p:spPr>
      </p:pic>
    </p:spTree>
    <p:extLst>
      <p:ext uri="{BB962C8B-B14F-4D97-AF65-F5344CB8AC3E}">
        <p14:creationId xmlns:p14="http://schemas.microsoft.com/office/powerpoint/2010/main" val="22330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D7ECBDC-AA6C-9CAD-540F-51F5A9858E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BB2AA1-A290-71C2-BE5F-438C3F3B70A8}"/>
              </a:ext>
            </a:extLst>
          </p:cNvPr>
          <p:cNvSpPr>
            <a:spLocks noGrp="1"/>
          </p:cNvSpPr>
          <p:nvPr>
            <p:ph type="title"/>
          </p:nvPr>
        </p:nvSpPr>
        <p:spPr>
          <a:xfrm>
            <a:off x="838200" y="365125"/>
            <a:ext cx="3822189" cy="1899912"/>
          </a:xfrm>
        </p:spPr>
        <p:txBody>
          <a:bodyPr>
            <a:normAutofit/>
          </a:bodyPr>
          <a:lstStyle/>
          <a:p>
            <a:r>
              <a:rPr lang="en-US" sz="4000"/>
              <a:t>Referral Agents</a:t>
            </a:r>
          </a:p>
        </p:txBody>
      </p:sp>
      <p:sp>
        <p:nvSpPr>
          <p:cNvPr id="3" name="Content Placeholder 2">
            <a:extLst>
              <a:ext uri="{FF2B5EF4-FFF2-40B4-BE49-F238E27FC236}">
                <a16:creationId xmlns:a16="http://schemas.microsoft.com/office/drawing/2014/main" id="{AEA3E471-7239-B2A3-8F1C-BE49BD4AE6C9}"/>
              </a:ext>
            </a:extLst>
          </p:cNvPr>
          <p:cNvSpPr>
            <a:spLocks noGrp="1"/>
          </p:cNvSpPr>
          <p:nvPr>
            <p:ph idx="1"/>
          </p:nvPr>
        </p:nvSpPr>
        <p:spPr>
          <a:xfrm>
            <a:off x="611258" y="2503473"/>
            <a:ext cx="3822189" cy="3742762"/>
          </a:xfrm>
        </p:spPr>
        <p:txBody>
          <a:bodyPr>
            <a:normAutofit/>
          </a:bodyPr>
          <a:lstStyle/>
          <a:p>
            <a:pPr marL="0" indent="0">
              <a:buNone/>
            </a:pPr>
            <a:r>
              <a:rPr lang="en-US" sz="3200" dirty="0">
                <a:effectLst/>
                <a:latin typeface="Arial" panose="020B0604020202020204" pitchFamily="34" charset="0"/>
                <a:ea typeface="Times New Roman" panose="02020603050405020304" pitchFamily="18" charset="0"/>
              </a:rPr>
              <a:t>People who open doors, put in a good word, and recommend the right people, to help you fulfill your needs.</a:t>
            </a:r>
            <a:r>
              <a:rPr lang="en-US" sz="3200" dirty="0">
                <a:effectLst/>
              </a:rPr>
              <a:t> </a:t>
            </a:r>
            <a:endParaRPr lang="en-US" sz="3200" dirty="0"/>
          </a:p>
        </p:txBody>
      </p:sp>
    </p:spTree>
    <p:extLst>
      <p:ext uri="{BB962C8B-B14F-4D97-AF65-F5344CB8AC3E}">
        <p14:creationId xmlns:p14="http://schemas.microsoft.com/office/powerpoint/2010/main" val="33426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sitting, indoor&#10;&#10;Description automatically generated">
            <a:extLst>
              <a:ext uri="{FF2B5EF4-FFF2-40B4-BE49-F238E27FC236}">
                <a16:creationId xmlns:a16="http://schemas.microsoft.com/office/drawing/2014/main" id="{5C14B590-10E4-F2BB-E552-1CD44BA6DEB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59E405-A9CE-F317-8330-F8472BB843CA}"/>
              </a:ext>
            </a:extLst>
          </p:cNvPr>
          <p:cNvSpPr>
            <a:spLocks noGrp="1"/>
          </p:cNvSpPr>
          <p:nvPr>
            <p:ph type="title"/>
          </p:nvPr>
        </p:nvSpPr>
        <p:spPr>
          <a:xfrm>
            <a:off x="838200" y="365125"/>
            <a:ext cx="3822189" cy="1899912"/>
          </a:xfrm>
        </p:spPr>
        <p:txBody>
          <a:bodyPr>
            <a:normAutofit/>
          </a:bodyPr>
          <a:lstStyle/>
          <a:p>
            <a:r>
              <a:rPr lang="en-US" sz="4000"/>
              <a:t>Challengers</a:t>
            </a:r>
          </a:p>
        </p:txBody>
      </p:sp>
      <p:sp>
        <p:nvSpPr>
          <p:cNvPr id="3" name="Content Placeholder 2">
            <a:extLst>
              <a:ext uri="{FF2B5EF4-FFF2-40B4-BE49-F238E27FC236}">
                <a16:creationId xmlns:a16="http://schemas.microsoft.com/office/drawing/2014/main" id="{59A7BB23-1F04-E198-AB75-E34CAA84A6DC}"/>
              </a:ext>
            </a:extLst>
          </p:cNvPr>
          <p:cNvSpPr>
            <a:spLocks noGrp="1"/>
          </p:cNvSpPr>
          <p:nvPr>
            <p:ph idx="1"/>
          </p:nvPr>
        </p:nvSpPr>
        <p:spPr>
          <a:xfrm>
            <a:off x="838200" y="2434201"/>
            <a:ext cx="3822189" cy="3742762"/>
          </a:xfrm>
        </p:spPr>
        <p:txBody>
          <a:bodyPr>
            <a:normAutofit/>
          </a:bodyPr>
          <a:lstStyle/>
          <a:p>
            <a:pPr marL="0" indent="0">
              <a:buNone/>
            </a:pPr>
            <a:r>
              <a:rPr lang="en-US" sz="2400" dirty="0">
                <a:effectLst/>
                <a:latin typeface="Arial" panose="020B0604020202020204" pitchFamily="34" charset="0"/>
                <a:ea typeface="Times New Roman" panose="02020603050405020304" pitchFamily="18" charset="0"/>
              </a:rPr>
              <a:t>People who challenge your basic assumptions and working principles, provide other perspectives and ask you things you haven't considered. People who stretch you, encourage you to move in new directions, and to continue to grow.</a:t>
            </a:r>
            <a:r>
              <a:rPr lang="en-US" sz="2400" dirty="0">
                <a:effectLst/>
              </a:rPr>
              <a:t> </a:t>
            </a:r>
            <a:endParaRPr lang="en-US" sz="2400" dirty="0"/>
          </a:p>
        </p:txBody>
      </p:sp>
    </p:spTree>
    <p:extLst>
      <p:ext uri="{BB962C8B-B14F-4D97-AF65-F5344CB8AC3E}">
        <p14:creationId xmlns:p14="http://schemas.microsoft.com/office/powerpoint/2010/main" val="172566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ky, outdoor, sunset, silhouette&#10;&#10;Description automatically generated">
            <a:extLst>
              <a:ext uri="{FF2B5EF4-FFF2-40B4-BE49-F238E27FC236}">
                <a16:creationId xmlns:a16="http://schemas.microsoft.com/office/drawing/2014/main" id="{0ADB1E59-CC91-089A-76DC-7ABE0D0D0E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1" y="10"/>
            <a:ext cx="12228129" cy="4666928"/>
          </a:xfrm>
          <a:prstGeom prst="rect">
            <a:avLst/>
          </a:prstGeom>
        </p:spPr>
      </p:pic>
      <p:grpSp>
        <p:nvGrpSpPr>
          <p:cNvPr id="11" name="Group 1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2" name="Freeform: Shape 1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BEFDF855-8C1A-6A68-D4F1-A42F41983B76}"/>
              </a:ext>
            </a:extLst>
          </p:cNvPr>
          <p:cNvSpPr>
            <a:spLocks noGrp="1"/>
          </p:cNvSpPr>
          <p:nvPr>
            <p:ph type="title"/>
          </p:nvPr>
        </p:nvSpPr>
        <p:spPr>
          <a:xfrm>
            <a:off x="804672" y="4551037"/>
            <a:ext cx="5021782" cy="1509931"/>
          </a:xfrm>
        </p:spPr>
        <p:txBody>
          <a:bodyPr>
            <a:normAutofit/>
          </a:bodyPr>
          <a:lstStyle/>
          <a:p>
            <a:r>
              <a:rPr lang="en-US" sz="3600">
                <a:solidFill>
                  <a:schemeClr val="tx2"/>
                </a:solidFill>
              </a:rPr>
              <a:t>Guides</a:t>
            </a:r>
          </a:p>
        </p:txBody>
      </p:sp>
      <p:sp>
        <p:nvSpPr>
          <p:cNvPr id="3" name="Content Placeholder 2">
            <a:extLst>
              <a:ext uri="{FF2B5EF4-FFF2-40B4-BE49-F238E27FC236}">
                <a16:creationId xmlns:a16="http://schemas.microsoft.com/office/drawing/2014/main" id="{5B4B37A0-6CFA-C75A-69D0-D8AA5BBC1127}"/>
              </a:ext>
            </a:extLst>
          </p:cNvPr>
          <p:cNvSpPr>
            <a:spLocks noGrp="1"/>
          </p:cNvSpPr>
          <p:nvPr>
            <p:ph idx="1"/>
          </p:nvPr>
        </p:nvSpPr>
        <p:spPr>
          <a:xfrm>
            <a:off x="5826455" y="4087191"/>
            <a:ext cx="5570204" cy="1973782"/>
          </a:xfrm>
        </p:spPr>
        <p:txBody>
          <a:bodyPr anchor="ctr">
            <a:normAutofit/>
          </a:bodyPr>
          <a:lstStyle/>
          <a:p>
            <a:pPr marL="0" indent="0">
              <a:buNone/>
            </a:pPr>
            <a:r>
              <a:rPr lang="en-US" sz="2400" dirty="0">
                <a:solidFill>
                  <a:schemeClr val="tx2"/>
                </a:solidFill>
                <a:effectLst/>
                <a:latin typeface="Arial" panose="020B0604020202020204" pitchFamily="34" charset="0"/>
                <a:ea typeface="Times New Roman" panose="02020603050405020304" pitchFamily="18" charset="0"/>
              </a:rPr>
              <a:t>People who have “been there, done that” and can provide you with advice and share their wisdom. People who boost your confidence to take your next steps to achieve your goals.</a:t>
            </a:r>
            <a:r>
              <a:rPr lang="en-US" sz="2400" dirty="0">
                <a:solidFill>
                  <a:schemeClr val="tx2"/>
                </a:solidFill>
                <a:effectLst/>
              </a:rPr>
              <a:t> </a:t>
            </a:r>
            <a:endParaRPr lang="en-US" sz="2400" dirty="0">
              <a:solidFill>
                <a:schemeClr val="tx2"/>
              </a:solidFill>
            </a:endParaRPr>
          </a:p>
        </p:txBody>
      </p:sp>
    </p:spTree>
    <p:extLst>
      <p:ext uri="{BB962C8B-B14F-4D97-AF65-F5344CB8AC3E}">
        <p14:creationId xmlns:p14="http://schemas.microsoft.com/office/powerpoint/2010/main" val="237886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54296" y="329184"/>
            <a:ext cx="6894576" cy="1783080"/>
          </a:xfrm>
        </p:spPr>
        <p:txBody>
          <a:bodyPr vert="horz" lIns="91440" tIns="45720" rIns="91440" bIns="45720" rtlCol="0" anchor="b">
            <a:normAutofit/>
          </a:bodyPr>
          <a:lstStyle/>
          <a:p>
            <a:pPr defTabSz="914400"/>
            <a:r>
              <a:rPr lang="en-US" sz="5400" dirty="0"/>
              <a:t>Review the names in your support system</a:t>
            </a:r>
          </a:p>
        </p:txBody>
      </p:sp>
      <p:pic>
        <p:nvPicPr>
          <p:cNvPr id="7" name="Picture 6" descr="Magnifying glass on clear background">
            <a:extLst>
              <a:ext uri="{FF2B5EF4-FFF2-40B4-BE49-F238E27FC236}">
                <a16:creationId xmlns:a16="http://schemas.microsoft.com/office/drawing/2014/main" id="{41AA9662-D180-DC1A-43B4-D6DECCA8F4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Vertical Text Placeholder 4"/>
          <p:cNvSpPr>
            <a:spLocks noGrp="1"/>
          </p:cNvSpPr>
          <p:nvPr>
            <p:ph type="body" orient="vert" idx="1"/>
          </p:nvPr>
        </p:nvSpPr>
        <p:spPr>
          <a:xfrm>
            <a:off x="4654296" y="2706624"/>
            <a:ext cx="7354824" cy="3968496"/>
          </a:xfrm>
        </p:spPr>
        <p:txBody>
          <a:bodyPr vert="horz" lIns="91440" tIns="45720" rIns="91440" bIns="45720" rtlCol="0">
            <a:normAutofit/>
          </a:bodyPr>
          <a:lstStyle/>
          <a:p>
            <a:pPr marL="696913" marR="0" lvl="1" indent="-635000">
              <a:spcBef>
                <a:spcPts val="0"/>
              </a:spcBef>
              <a:spcAft>
                <a:spcPts val="0"/>
              </a:spcAft>
              <a:buFont typeface="+mj-lt"/>
              <a:buAutoNum type="arabicPeriod"/>
            </a:pPr>
            <a:r>
              <a:rPr lang="en-US" sz="3200" dirty="0">
                <a:effectLst/>
                <a:latin typeface="Arial" panose="020B0604020202020204" pitchFamily="34" charset="0"/>
                <a:ea typeface="Times"/>
                <a:cs typeface="Arial" panose="020B0604020202020204" pitchFamily="34" charset="0"/>
              </a:rPr>
              <a:t>Do you have a strong support system? Where are you missing support?</a:t>
            </a:r>
          </a:p>
          <a:p>
            <a:pPr marL="61913" marR="0" lvl="1" indent="0">
              <a:spcBef>
                <a:spcPts val="0"/>
              </a:spcBef>
              <a:spcAft>
                <a:spcPts val="0"/>
              </a:spcAft>
              <a:buNone/>
            </a:pPr>
            <a:endParaRPr lang="en-US" sz="3200" dirty="0">
              <a:effectLst/>
              <a:latin typeface="Arial" panose="020B0604020202020204" pitchFamily="34" charset="0"/>
              <a:ea typeface="Times"/>
              <a:cs typeface="Times New Roman" panose="02020603050405020304" pitchFamily="18" charset="0"/>
            </a:endParaRPr>
          </a:p>
          <a:p>
            <a:pPr marL="576263" marR="0" lvl="1" indent="-514350">
              <a:spcBef>
                <a:spcPts val="0"/>
              </a:spcBef>
              <a:spcAft>
                <a:spcPts val="0"/>
              </a:spcAft>
              <a:buFont typeface="+mj-lt"/>
              <a:buAutoNum type="arabicPeriod" startAt="2"/>
            </a:pPr>
            <a:r>
              <a:rPr lang="en-US" sz="3200" dirty="0">
                <a:effectLst/>
                <a:latin typeface="Arial" panose="020B0604020202020204" pitchFamily="34" charset="0"/>
                <a:ea typeface="Times"/>
                <a:cs typeface="Arial" panose="020B0604020202020204" pitchFamily="34" charset="0"/>
              </a:rPr>
              <a:t>Do you have one individual in three or more categories? Are you overly reliant on this person?</a:t>
            </a:r>
            <a:endParaRPr lang="en-US" sz="3200" dirty="0">
              <a:effectLst/>
              <a:latin typeface="Arial" panose="020B0604020202020204" pitchFamily="34" charset="0"/>
              <a:ea typeface="Times"/>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CBF8-40A2-18D8-595B-28CF6B96F934}"/>
              </a:ext>
            </a:extLst>
          </p:cNvPr>
          <p:cNvSpPr>
            <a:spLocks noGrp="1"/>
          </p:cNvSpPr>
          <p:nvPr>
            <p:ph type="title"/>
          </p:nvPr>
        </p:nvSpPr>
        <p:spPr/>
        <p:txBody>
          <a:bodyPr>
            <a:normAutofit/>
          </a:bodyPr>
          <a:lstStyle/>
          <a:p>
            <a:r>
              <a:rPr lang="en-US" sz="4400" dirty="0">
                <a:solidFill>
                  <a:schemeClr val="accent1"/>
                </a:solidFill>
              </a:rPr>
              <a:t>Different Experiences Need Different Support </a:t>
            </a:r>
          </a:p>
        </p:txBody>
      </p:sp>
      <p:graphicFrame>
        <p:nvGraphicFramePr>
          <p:cNvPr id="5" name="Table 4">
            <a:extLst>
              <a:ext uri="{FF2B5EF4-FFF2-40B4-BE49-F238E27FC236}">
                <a16:creationId xmlns:a16="http://schemas.microsoft.com/office/drawing/2014/main" id="{86D5323B-73C7-4CAC-DE6D-F92F88320C66}"/>
              </a:ext>
            </a:extLst>
          </p:cNvPr>
          <p:cNvGraphicFramePr>
            <a:graphicFrameLocks noGrp="1"/>
          </p:cNvGraphicFramePr>
          <p:nvPr>
            <p:extLst>
              <p:ext uri="{D42A27DB-BD31-4B8C-83A1-F6EECF244321}">
                <p14:modId xmlns:p14="http://schemas.microsoft.com/office/powerpoint/2010/main" val="2630577668"/>
              </p:ext>
            </p:extLst>
          </p:nvPr>
        </p:nvGraphicFramePr>
        <p:xfrm>
          <a:off x="640517" y="1690690"/>
          <a:ext cx="11129961" cy="4533801"/>
        </p:xfrm>
        <a:graphic>
          <a:graphicData uri="http://schemas.openxmlformats.org/drawingml/2006/table">
            <a:tbl>
              <a:tblPr>
                <a:tableStyleId>{5C22544A-7EE6-4342-B048-85BDC9FD1C3A}</a:tableStyleId>
              </a:tblPr>
              <a:tblGrid>
                <a:gridCol w="3707017">
                  <a:extLst>
                    <a:ext uri="{9D8B030D-6E8A-4147-A177-3AD203B41FA5}">
                      <a16:colId xmlns:a16="http://schemas.microsoft.com/office/drawing/2014/main" val="3652767975"/>
                    </a:ext>
                  </a:extLst>
                </a:gridCol>
                <a:gridCol w="3711472">
                  <a:extLst>
                    <a:ext uri="{9D8B030D-6E8A-4147-A177-3AD203B41FA5}">
                      <a16:colId xmlns:a16="http://schemas.microsoft.com/office/drawing/2014/main" val="1429711709"/>
                    </a:ext>
                  </a:extLst>
                </a:gridCol>
                <a:gridCol w="3711472">
                  <a:extLst>
                    <a:ext uri="{9D8B030D-6E8A-4147-A177-3AD203B41FA5}">
                      <a16:colId xmlns:a16="http://schemas.microsoft.com/office/drawing/2014/main" val="1689181836"/>
                    </a:ext>
                  </a:extLst>
                </a:gridCol>
              </a:tblGrid>
              <a:tr h="569873">
                <a:tc>
                  <a:txBody>
                    <a:bodyPr/>
                    <a:lstStyle/>
                    <a:p>
                      <a:pPr marL="0" marR="0" algn="l">
                        <a:lnSpc>
                          <a:spcPct val="107000"/>
                        </a:lnSpc>
                        <a:spcBef>
                          <a:spcPts val="0"/>
                        </a:spcBef>
                        <a:spcAft>
                          <a:spcPts val="0"/>
                        </a:spcAft>
                      </a:pPr>
                      <a:r>
                        <a:rPr lang="en-US" sz="3600" dirty="0">
                          <a:effectLst/>
                        </a:rPr>
                        <a:t>Experience</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l">
                        <a:lnSpc>
                          <a:spcPct val="107000"/>
                        </a:lnSpc>
                        <a:spcBef>
                          <a:spcPts val="0"/>
                        </a:spcBef>
                        <a:spcAft>
                          <a:spcPts val="0"/>
                        </a:spcAft>
                      </a:pPr>
                      <a:r>
                        <a:rPr lang="en-US" sz="3600">
                          <a:effectLst/>
                        </a:rPr>
                        <a:t>Support Type</a:t>
                      </a:r>
                      <a:endParaRPr lang="en-US" sz="3200">
                        <a:effectLst/>
                        <a:latin typeface="Arial" panose="020B0604020202020204" pitchFamily="34" charset="0"/>
                        <a:ea typeface="Times"/>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l">
                        <a:lnSpc>
                          <a:spcPct val="107000"/>
                        </a:lnSpc>
                        <a:spcBef>
                          <a:spcPts val="0"/>
                        </a:spcBef>
                        <a:spcAft>
                          <a:spcPts val="0"/>
                        </a:spcAft>
                      </a:pPr>
                      <a:r>
                        <a:rPr lang="en-US" sz="3600" dirty="0">
                          <a:effectLst/>
                        </a:rPr>
                        <a:t>Outcome</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6021337"/>
                  </a:ext>
                </a:extLst>
              </a:tr>
              <a:tr h="488558">
                <a:tc>
                  <a:txBody>
                    <a:bodyPr/>
                    <a:lstStyle/>
                    <a:p>
                      <a:pPr marL="0" marR="0">
                        <a:lnSpc>
                          <a:spcPct val="107000"/>
                        </a:lnSpc>
                        <a:spcBef>
                          <a:spcPts val="0"/>
                        </a:spcBef>
                        <a:spcAft>
                          <a:spcPts val="0"/>
                        </a:spcAft>
                      </a:pPr>
                      <a:r>
                        <a:rPr lang="en-US" sz="3200">
                          <a:effectLst/>
                        </a:rPr>
                        <a:t>Confusion</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Role Models</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Clarity</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1402743661"/>
                  </a:ext>
                </a:extLst>
              </a:tr>
              <a:tr h="488558">
                <a:tc>
                  <a:txBody>
                    <a:bodyPr/>
                    <a:lstStyle/>
                    <a:p>
                      <a:pPr marL="0" marR="0">
                        <a:lnSpc>
                          <a:spcPct val="107000"/>
                        </a:lnSpc>
                        <a:spcBef>
                          <a:spcPts val="0"/>
                        </a:spcBef>
                        <a:spcAft>
                          <a:spcPts val="0"/>
                        </a:spcAft>
                      </a:pPr>
                      <a:r>
                        <a:rPr lang="en-US" sz="3200">
                          <a:effectLst/>
                        </a:rPr>
                        <a:t>Isolation</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Common Interest</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Social Contacts</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91631157"/>
                  </a:ext>
                </a:extLst>
              </a:tr>
              <a:tr h="488558">
                <a:tc>
                  <a:txBody>
                    <a:bodyPr/>
                    <a:lstStyle/>
                    <a:p>
                      <a:pPr marL="0" marR="0">
                        <a:lnSpc>
                          <a:spcPct val="107000"/>
                        </a:lnSpc>
                        <a:spcBef>
                          <a:spcPts val="0"/>
                        </a:spcBef>
                        <a:spcAft>
                          <a:spcPts val="0"/>
                        </a:spcAft>
                      </a:pPr>
                      <a:r>
                        <a:rPr lang="en-US" sz="3200">
                          <a:effectLst/>
                        </a:rPr>
                        <a:t>Stress</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Relaxer</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Renewed</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2843584945"/>
                  </a:ext>
                </a:extLst>
              </a:tr>
              <a:tr h="488558">
                <a:tc>
                  <a:txBody>
                    <a:bodyPr/>
                    <a:lstStyle/>
                    <a:p>
                      <a:pPr marL="0" marR="0">
                        <a:lnSpc>
                          <a:spcPct val="107000"/>
                        </a:lnSpc>
                        <a:spcBef>
                          <a:spcPts val="0"/>
                        </a:spcBef>
                        <a:spcAft>
                          <a:spcPts val="0"/>
                        </a:spcAft>
                      </a:pPr>
                      <a:r>
                        <a:rPr lang="en-US" sz="3200">
                          <a:effectLst/>
                        </a:rPr>
                        <a:t>In Crisis</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Dependable</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Supported</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438568307"/>
                  </a:ext>
                </a:extLst>
              </a:tr>
              <a:tr h="488558">
                <a:tc>
                  <a:txBody>
                    <a:bodyPr/>
                    <a:lstStyle/>
                    <a:p>
                      <a:pPr marL="0" marR="0">
                        <a:lnSpc>
                          <a:spcPct val="107000"/>
                        </a:lnSpc>
                        <a:spcBef>
                          <a:spcPts val="0"/>
                        </a:spcBef>
                        <a:spcAft>
                          <a:spcPts val="0"/>
                        </a:spcAft>
                      </a:pPr>
                      <a:r>
                        <a:rPr lang="en-US" sz="3200">
                          <a:effectLst/>
                        </a:rPr>
                        <a:t>Low Self-Esteem</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Respecter</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Affirmed</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2531508851"/>
                  </a:ext>
                </a:extLst>
              </a:tr>
              <a:tr h="488558">
                <a:tc>
                  <a:txBody>
                    <a:bodyPr/>
                    <a:lstStyle/>
                    <a:p>
                      <a:pPr marL="0" marR="0">
                        <a:lnSpc>
                          <a:spcPct val="107000"/>
                        </a:lnSpc>
                        <a:spcBef>
                          <a:spcPts val="0"/>
                        </a:spcBef>
                        <a:spcAft>
                          <a:spcPts val="0"/>
                        </a:spcAft>
                      </a:pPr>
                      <a:r>
                        <a:rPr lang="en-US" sz="3200">
                          <a:effectLst/>
                        </a:rPr>
                        <a:t>Disconnection</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Referral Agents</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Connections </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2164251827"/>
                  </a:ext>
                </a:extLst>
              </a:tr>
              <a:tr h="488558">
                <a:tc>
                  <a:txBody>
                    <a:bodyPr/>
                    <a:lstStyle/>
                    <a:p>
                      <a:pPr marL="0" marR="0">
                        <a:lnSpc>
                          <a:spcPct val="107000"/>
                        </a:lnSpc>
                        <a:spcBef>
                          <a:spcPts val="0"/>
                        </a:spcBef>
                        <a:spcAft>
                          <a:spcPts val="0"/>
                        </a:spcAft>
                      </a:pPr>
                      <a:r>
                        <a:rPr lang="en-US" sz="3200">
                          <a:effectLst/>
                        </a:rPr>
                        <a:t>Plateau</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Challengers</a:t>
                      </a:r>
                      <a:endParaRPr lang="en-US" sz="320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Cutting Edge</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259297775"/>
                  </a:ext>
                </a:extLst>
              </a:tr>
              <a:tr h="488558">
                <a:tc>
                  <a:txBody>
                    <a:bodyPr/>
                    <a:lstStyle/>
                    <a:p>
                      <a:pPr marL="0" marR="0">
                        <a:lnSpc>
                          <a:spcPct val="107000"/>
                        </a:lnSpc>
                        <a:spcBef>
                          <a:spcPts val="0"/>
                        </a:spcBef>
                        <a:spcAft>
                          <a:spcPts val="0"/>
                        </a:spcAft>
                      </a:pPr>
                      <a:r>
                        <a:rPr lang="en-US" sz="3200" dirty="0">
                          <a:effectLst/>
                        </a:rPr>
                        <a:t>Uncertainty</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Guides</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Confidence</a:t>
                      </a:r>
                      <a:endParaRPr lang="en-US" sz="3200" dirty="0">
                        <a:effectLst/>
                        <a:latin typeface="Arial" panose="020B0604020202020204" pitchFamily="34" charset="0"/>
                        <a:ea typeface="Times"/>
                        <a:cs typeface="Times New Roman" panose="02020603050405020304" pitchFamily="18" charset="0"/>
                      </a:endParaRPr>
                    </a:p>
                  </a:txBody>
                  <a:tcPr marL="68580" marR="68580" marT="0" marB="0"/>
                </a:tc>
                <a:extLst>
                  <a:ext uri="{0D108BD9-81ED-4DB2-BD59-A6C34878D82A}">
                    <a16:rowId xmlns:a16="http://schemas.microsoft.com/office/drawing/2014/main" val="785498813"/>
                  </a:ext>
                </a:extLst>
              </a:tr>
            </a:tbl>
          </a:graphicData>
        </a:graphic>
      </p:graphicFrame>
    </p:spTree>
    <p:extLst>
      <p:ext uri="{BB962C8B-B14F-4D97-AF65-F5344CB8AC3E}">
        <p14:creationId xmlns:p14="http://schemas.microsoft.com/office/powerpoint/2010/main" val="100794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638" name="Rectangle 1106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4" name="Rectangle 2"/>
          <p:cNvSpPr>
            <a:spLocks noGrp="1"/>
          </p:cNvSpPr>
          <p:nvPr>
            <p:ph type="title"/>
          </p:nvPr>
        </p:nvSpPr>
        <p:spPr>
          <a:xfrm>
            <a:off x="640080" y="325369"/>
            <a:ext cx="4368602" cy="1956841"/>
          </a:xfrm>
        </p:spPr>
        <p:txBody>
          <a:bodyPr anchor="b">
            <a:normAutofit/>
          </a:bodyPr>
          <a:lstStyle/>
          <a:p>
            <a:r>
              <a:rPr lang="en-US" sz="4200"/>
              <a:t>Building Professional Support Systems</a:t>
            </a:r>
          </a:p>
        </p:txBody>
      </p:sp>
      <p:sp>
        <p:nvSpPr>
          <p:cNvPr id="1106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5" name="Rectangle 3"/>
          <p:cNvSpPr>
            <a:spLocks noGrp="1"/>
          </p:cNvSpPr>
          <p:nvPr>
            <p:ph idx="1"/>
          </p:nvPr>
        </p:nvSpPr>
        <p:spPr>
          <a:xfrm>
            <a:off x="640080" y="2872899"/>
            <a:ext cx="4243589" cy="3320668"/>
          </a:xfrm>
        </p:spPr>
        <p:txBody>
          <a:bodyPr>
            <a:normAutofit/>
          </a:bodyPr>
          <a:lstStyle/>
          <a:p>
            <a:pPr marL="457200" indent="-457200">
              <a:buFont typeface="+mj-lt"/>
              <a:buAutoNum type="arabicPeriod"/>
            </a:pPr>
            <a:r>
              <a:rPr lang="en-US" sz="1900"/>
              <a:t>Reflect on a professional goal.</a:t>
            </a:r>
          </a:p>
          <a:p>
            <a:pPr marL="457200" indent="-457200">
              <a:buFont typeface="+mj-lt"/>
              <a:buAutoNum type="arabicPeriod"/>
            </a:pPr>
            <a:r>
              <a:rPr lang="en-US" sz="1900"/>
              <a:t>Use the worksheet to identify the types of support you need. Write names or groups down.</a:t>
            </a:r>
          </a:p>
          <a:p>
            <a:pPr marL="457200" indent="-457200">
              <a:buFont typeface="+mj-lt"/>
              <a:buAutoNum type="arabicPeriod"/>
            </a:pPr>
            <a:r>
              <a:rPr lang="en-US" sz="1900"/>
              <a:t>Get support – Share your intentions and ask for what you need</a:t>
            </a:r>
          </a:p>
          <a:p>
            <a:pPr marL="457200" indent="-457200">
              <a:buFont typeface="+mj-lt"/>
              <a:buAutoNum type="arabicPeriod"/>
            </a:pPr>
            <a:r>
              <a:rPr lang="en-US" sz="1900"/>
              <a:t>Engage in the discussion – it’s okay for people to say no, or not right now, or offer alternatives. You don’t have to accept it. Stay in the discussion.</a:t>
            </a:r>
          </a:p>
          <a:p>
            <a:endParaRPr lang="en-US" sz="1900"/>
          </a:p>
        </p:txBody>
      </p:sp>
      <p:pic>
        <p:nvPicPr>
          <p:cNvPr id="3" name="Picture 2" descr="A group of people looking at a computer&#10;&#10;Description automatically generated with medium confidence">
            <a:extLst>
              <a:ext uri="{FF2B5EF4-FFF2-40B4-BE49-F238E27FC236}">
                <a16:creationId xmlns:a16="http://schemas.microsoft.com/office/drawing/2014/main" id="{E26AF554-1F01-AA91-01AA-CC5FF2DD19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07" name="Rectangle 71706">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wooden, dirty, tool, key&#10;&#10;Description automatically generated">
            <a:extLst>
              <a:ext uri="{FF2B5EF4-FFF2-40B4-BE49-F238E27FC236}">
                <a16:creationId xmlns:a16="http://schemas.microsoft.com/office/drawing/2014/main" id="{03E943B6-148A-D635-2C91-E6FC3738CF03}"/>
              </a:ext>
            </a:extLst>
          </p:cNvPr>
          <p:cNvPicPr>
            <a:picLocks noGrp="1" noChangeAspect="1"/>
          </p:cNvPicPr>
          <p:nvPr>
            <p:ph idx="1"/>
          </p:nvPr>
        </p:nvPicPr>
        <p:blipFill rotWithShape="1">
          <a:blip r:embed="rId3" cstate="print">
            <a:alphaModFix amt="45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71709" name="Rectangle 71708">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71682" name="Rectangle 2"/>
          <p:cNvSpPr>
            <a:spLocks noGrp="1"/>
          </p:cNvSpPr>
          <p:nvPr>
            <p:ph type="title"/>
          </p:nvPr>
        </p:nvSpPr>
        <p:spPr>
          <a:xfrm>
            <a:off x="1769531" y="1931054"/>
            <a:ext cx="8652938" cy="2857191"/>
          </a:xfrm>
        </p:spPr>
        <p:txBody>
          <a:bodyPr vert="horz" lIns="91440" tIns="45720" rIns="91440" bIns="45720" rtlCol="0" anchor="ctr">
            <a:normAutofit fontScale="90000"/>
          </a:bodyPr>
          <a:lstStyle/>
          <a:p>
            <a:pPr algn="ctr" defTabSz="914400"/>
            <a:r>
              <a:rPr lang="en-US" sz="5000" b="1" dirty="0"/>
              <a:t>Activating Healthy Support Systems </a:t>
            </a:r>
            <a:br>
              <a:rPr lang="en-US" sz="5000" b="1" dirty="0"/>
            </a:br>
            <a:r>
              <a:rPr lang="en-US" sz="5000" b="1" dirty="0"/>
              <a:t>is a tool, a strategy, and a must!</a:t>
            </a:r>
            <a:br>
              <a:rPr lang="en-US" sz="5000" b="1" dirty="0"/>
            </a:br>
            <a:br>
              <a:rPr lang="en-US" sz="5000" b="1" dirty="0"/>
            </a:br>
            <a:r>
              <a:rPr lang="en-US" sz="5000" b="1" dirty="0"/>
              <a:t>Any questions?</a:t>
            </a:r>
          </a:p>
        </p:txBody>
      </p:sp>
      <p:sp>
        <p:nvSpPr>
          <p:cNvPr id="71711" name="Rectangle 71710">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45" name="Rectangle 5634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10596" descr="Large skydiving group mid-air">
            <a:extLst>
              <a:ext uri="{FF2B5EF4-FFF2-40B4-BE49-F238E27FC236}">
                <a16:creationId xmlns:a16="http://schemas.microsoft.com/office/drawing/2014/main" id="{5B3FB485-7946-03FF-4E09-221EEBE203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56347" name="Rectangle 5634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22" name="Rectangle 2"/>
          <p:cNvSpPr>
            <a:spLocks noGrp="1"/>
          </p:cNvSpPr>
          <p:nvPr>
            <p:ph type="title"/>
          </p:nvPr>
        </p:nvSpPr>
        <p:spPr>
          <a:xfrm>
            <a:off x="7531610" y="365125"/>
            <a:ext cx="3822189" cy="1899912"/>
          </a:xfrm>
        </p:spPr>
        <p:txBody>
          <a:bodyPr>
            <a:normAutofit/>
          </a:bodyPr>
          <a:lstStyle/>
          <a:p>
            <a:r>
              <a:rPr lang="en-US" sz="4000"/>
              <a:t>Learning Objectives</a:t>
            </a:r>
          </a:p>
        </p:txBody>
      </p:sp>
      <p:sp>
        <p:nvSpPr>
          <p:cNvPr id="56323" name="Rectangle 3"/>
          <p:cNvSpPr>
            <a:spLocks noGrp="1"/>
          </p:cNvSpPr>
          <p:nvPr>
            <p:ph idx="1"/>
          </p:nvPr>
        </p:nvSpPr>
        <p:spPr>
          <a:xfrm>
            <a:off x="7531610" y="2434201"/>
            <a:ext cx="3822189" cy="3742762"/>
          </a:xfrm>
        </p:spPr>
        <p:txBody>
          <a:bodyPr>
            <a:normAutofit/>
          </a:bodyPr>
          <a:lstStyle/>
          <a:p>
            <a:pPr marL="457200" marR="0" lvl="0" indent="-457200">
              <a:spcBef>
                <a:spcPts val="0"/>
              </a:spcBef>
              <a:spcAft>
                <a:spcPts val="600"/>
              </a:spcAft>
              <a:buFont typeface="+mj-lt"/>
              <a:buAutoNum type="arabicPeriod"/>
            </a:pPr>
            <a:r>
              <a:rPr lang="en-US" sz="2000" dirty="0">
                <a:effectLst/>
                <a:latin typeface="Calibri" panose="020F0502020204030204" pitchFamily="34" charset="0"/>
                <a:ea typeface="Calibri" panose="020F0502020204030204" pitchFamily="34" charset="0"/>
                <a:cs typeface="Arial" panose="020B0604020202020204" pitchFamily="34" charset="0"/>
              </a:rPr>
              <a:t>Reflect on the current role of support systems in our lives and the beliefs that impact our use of support systems.</a:t>
            </a:r>
          </a:p>
          <a:p>
            <a:pPr marL="457200" marR="0" lvl="0" indent="-457200">
              <a:spcBef>
                <a:spcPts val="0"/>
              </a:spcBef>
              <a:spcAft>
                <a:spcPts val="600"/>
              </a:spcAft>
              <a:buFont typeface="+mj-l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mj-lt"/>
              <a:buAutoNum type="arabicPeriod"/>
            </a:pPr>
            <a:r>
              <a:rPr lang="en-US" sz="2000" dirty="0">
                <a:effectLst/>
                <a:latin typeface="Calibri" panose="020F0502020204030204" pitchFamily="34" charset="0"/>
                <a:ea typeface="Calibri" panose="020F0502020204030204" pitchFamily="34" charset="0"/>
                <a:cs typeface="Arial" panose="020B0604020202020204" pitchFamily="34" charset="0"/>
              </a:rPr>
              <a:t>Better understand the role of support systems in achieving professional goals.</a:t>
            </a:r>
          </a:p>
          <a:p>
            <a:pPr marL="457200" marR="0" lvl="0" indent="-457200">
              <a:spcBef>
                <a:spcPts val="0"/>
              </a:spcBef>
              <a:spcAft>
                <a:spcPts val="600"/>
              </a:spcAft>
              <a:buFont typeface="+mj-l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mj-lt"/>
              <a:buAutoNum type="arabicPeriod"/>
            </a:pPr>
            <a:r>
              <a:rPr lang="en-US" sz="2000" dirty="0">
                <a:effectLst/>
                <a:latin typeface="Calibri" panose="020F0502020204030204" pitchFamily="34" charset="0"/>
                <a:ea typeface="Calibri" panose="020F0502020204030204" pitchFamily="34" charset="0"/>
                <a:cs typeface="Arial" panose="020B0604020202020204" pitchFamily="34" charset="0"/>
              </a:rPr>
              <a:t>Develop a plan to contract for support needed for a goal.</a:t>
            </a:r>
            <a:r>
              <a:rPr lang="en-US" sz="2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jellyfish&#10;&#10;Description automatically generated">
            <a:extLst>
              <a:ext uri="{FF2B5EF4-FFF2-40B4-BE49-F238E27FC236}">
                <a16:creationId xmlns:a16="http://schemas.microsoft.com/office/drawing/2014/main" id="{D39CB92F-D28B-D10F-20BC-E8CE85572414}"/>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9EBF8B0-359A-778F-2882-72F0BD184E5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defTabSz="914400"/>
            <a:r>
              <a:rPr lang="en-US" sz="5600" dirty="0">
                <a:solidFill>
                  <a:srgbClr val="FFFFFF"/>
                </a:solidFill>
              </a:rPr>
              <a:t>Oxytocin – social bonding chemical is released when people help others</a:t>
            </a:r>
          </a:p>
        </p:txBody>
      </p:sp>
    </p:spTree>
    <p:extLst>
      <p:ext uri="{BB962C8B-B14F-4D97-AF65-F5344CB8AC3E}">
        <p14:creationId xmlns:p14="http://schemas.microsoft.com/office/powerpoint/2010/main" val="36361079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t>Small Group Conversations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109537" indent="0">
              <a:buNone/>
            </a:pPr>
            <a:endParaRPr lang="en-US" sz="2200" dirty="0"/>
          </a:p>
          <a:p>
            <a:pPr marL="0" lvl="0" indent="0">
              <a:buNone/>
            </a:pPr>
            <a:r>
              <a:rPr lang="en-US" sz="2800" dirty="0">
                <a:solidFill>
                  <a:schemeClr val="accent1"/>
                </a:solidFill>
              </a:rPr>
              <a:t>Reflect on:</a:t>
            </a:r>
          </a:p>
          <a:p>
            <a:pPr marL="465138" lvl="0" indent="0">
              <a:buNone/>
            </a:pPr>
            <a:r>
              <a:rPr lang="en-US" sz="2800" dirty="0"/>
              <a:t>Think of a time that you needed support for something you wanted to accomplish? What did you do about it?</a:t>
            </a:r>
          </a:p>
          <a:p>
            <a:endParaRPr lang="en-US" sz="2800" dirty="0"/>
          </a:p>
          <a:p>
            <a:pPr marL="0" indent="0">
              <a:buNone/>
            </a:pPr>
            <a:r>
              <a:rPr lang="en-US" sz="2800" dirty="0">
                <a:solidFill>
                  <a:schemeClr val="accent1"/>
                </a:solidFill>
              </a:rPr>
              <a:t>Answer in small groups:</a:t>
            </a:r>
          </a:p>
          <a:p>
            <a:pPr marL="465138" lvl="0" indent="0">
              <a:buNone/>
            </a:pPr>
            <a:r>
              <a:rPr lang="en-US" sz="2800" dirty="0"/>
              <a:t>What are your beliefs that guide your behavior about getting support for yourself? </a:t>
            </a:r>
          </a:p>
          <a:p>
            <a:pPr marL="0" indent="0">
              <a:buNone/>
            </a:pPr>
            <a:endParaRPr lang="en-US" dirty="0"/>
          </a:p>
        </p:txBody>
      </p:sp>
    </p:spTree>
    <p:extLst>
      <p:ext uri="{BB962C8B-B14F-4D97-AF65-F5344CB8AC3E}">
        <p14:creationId xmlns:p14="http://schemas.microsoft.com/office/powerpoint/2010/main" val="73767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078" name="Picture 88068" descr="Maze">
            <a:extLst>
              <a:ext uri="{FF2B5EF4-FFF2-40B4-BE49-F238E27FC236}">
                <a16:creationId xmlns:a16="http://schemas.microsoft.com/office/drawing/2014/main" id="{E02A9C21-7474-2CBE-BCDD-F937EDF3D6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1" y="10"/>
            <a:ext cx="9669642" cy="6857990"/>
          </a:xfrm>
          <a:prstGeom prst="rect">
            <a:avLst/>
          </a:prstGeom>
        </p:spPr>
      </p:pic>
      <p:sp>
        <p:nvSpPr>
          <p:cNvPr id="88079" name="Rectangle 880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066" name="Rectangle 2"/>
          <p:cNvSpPr>
            <a:spLocks noGrp="1"/>
          </p:cNvSpPr>
          <p:nvPr>
            <p:ph type="title"/>
          </p:nvPr>
        </p:nvSpPr>
        <p:spPr>
          <a:xfrm>
            <a:off x="8672512" y="365125"/>
            <a:ext cx="3251263" cy="5006975"/>
          </a:xfrm>
        </p:spPr>
        <p:txBody>
          <a:bodyPr>
            <a:normAutofit/>
          </a:bodyPr>
          <a:lstStyle/>
          <a:p>
            <a:r>
              <a:rPr lang="en-US" sz="4000" dirty="0"/>
              <a:t>Why do we think we have to navigate things on our own?</a:t>
            </a:r>
          </a:p>
        </p:txBody>
      </p:sp>
    </p:spTree>
    <p:extLst>
      <p:ext uri="{BB962C8B-B14F-4D97-AF65-F5344CB8AC3E}">
        <p14:creationId xmlns:p14="http://schemas.microsoft.com/office/powerpoint/2010/main" val="166834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jumping in the air&#10;&#10;Description automatically generated with medium confidence">
            <a:extLst>
              <a:ext uri="{FF2B5EF4-FFF2-40B4-BE49-F238E27FC236}">
                <a16:creationId xmlns:a16="http://schemas.microsoft.com/office/drawing/2014/main" id="{8C14DE18-3064-9E1E-D1A8-C86941E18FDF}"/>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r="-1" b="-1"/>
          <a:stretch/>
        </p:blipFill>
        <p:spPr>
          <a:xfrm>
            <a:off x="2519309" y="10"/>
            <a:ext cx="9669642" cy="6857990"/>
          </a:xfrm>
          <a:prstGeom prst="rect">
            <a:avLst/>
          </a:prstGeom>
        </p:spPr>
      </p:pic>
      <p:sp>
        <p:nvSpPr>
          <p:cNvPr id="40"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E5F262-7090-5F3A-C56F-8DF48FAD3FF3}"/>
              </a:ext>
            </a:extLst>
          </p:cNvPr>
          <p:cNvSpPr>
            <a:spLocks noGrp="1"/>
          </p:cNvSpPr>
          <p:nvPr>
            <p:ph type="title"/>
          </p:nvPr>
        </p:nvSpPr>
        <p:spPr>
          <a:xfrm>
            <a:off x="838200" y="365125"/>
            <a:ext cx="3822189" cy="1899912"/>
          </a:xfrm>
        </p:spPr>
        <p:txBody>
          <a:bodyPr vert="horz" lIns="91440" tIns="45720" rIns="91440" bIns="45720" rtlCol="0" anchor="ctr">
            <a:normAutofit/>
          </a:bodyPr>
          <a:lstStyle/>
          <a:p>
            <a:pPr defTabSz="914400"/>
            <a:r>
              <a:rPr lang="en-US" sz="3100" dirty="0"/>
              <a:t>Reframe: Activating Support is a Source of Strength and Strategy</a:t>
            </a:r>
          </a:p>
        </p:txBody>
      </p:sp>
      <p:sp>
        <p:nvSpPr>
          <p:cNvPr id="6" name="Content Placeholder 2">
            <a:extLst>
              <a:ext uri="{FF2B5EF4-FFF2-40B4-BE49-F238E27FC236}">
                <a16:creationId xmlns:a16="http://schemas.microsoft.com/office/drawing/2014/main" id="{28C691EE-5B59-241D-10B4-85326BB282FF}"/>
              </a:ext>
            </a:extLst>
          </p:cNvPr>
          <p:cNvSpPr txBox="1">
            <a:spLocks/>
          </p:cNvSpPr>
          <p:nvPr/>
        </p:nvSpPr>
        <p:spPr>
          <a:xfrm>
            <a:off x="838200" y="2434201"/>
            <a:ext cx="5687291" cy="37427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228600" defTabSz="914400">
              <a:spcBef>
                <a:spcPts val="0"/>
              </a:spcBef>
              <a:tabLst>
                <a:tab pos="228600" algn="l"/>
              </a:tabLst>
            </a:pPr>
            <a:r>
              <a:rPr lang="en-US" sz="2400" dirty="0"/>
              <a:t>Goals are seldom accomplished without support.</a:t>
            </a:r>
          </a:p>
          <a:p>
            <a:pPr marL="342900" indent="-228600" defTabSz="914400">
              <a:spcBef>
                <a:spcPts val="0"/>
              </a:spcBef>
              <a:tabLst>
                <a:tab pos="228600" algn="l"/>
              </a:tabLst>
            </a:pPr>
            <a:r>
              <a:rPr lang="en-US" sz="2400" dirty="0"/>
              <a:t>Personal support systems can help us avoid burnout.</a:t>
            </a:r>
          </a:p>
          <a:p>
            <a:pPr marL="342900" indent="-228600" defTabSz="914400">
              <a:spcBef>
                <a:spcPts val="0"/>
              </a:spcBef>
              <a:tabLst>
                <a:tab pos="228600" algn="l"/>
              </a:tabLst>
            </a:pPr>
            <a:r>
              <a:rPr lang="en-US" sz="2400" dirty="0"/>
              <a:t>Personal support systems can help us achieve more than we ever imagined.</a:t>
            </a:r>
          </a:p>
          <a:p>
            <a:pPr marL="0" indent="0" defTabSz="914400">
              <a:spcBef>
                <a:spcPts val="0"/>
              </a:spcBef>
              <a:buNone/>
            </a:pPr>
            <a:endParaRPr lang="en-US" sz="2400" dirty="0"/>
          </a:p>
          <a:p>
            <a:pPr marL="0" indent="0" defTabSz="914400">
              <a:spcBef>
                <a:spcPts val="0"/>
              </a:spcBef>
              <a:buNone/>
            </a:pPr>
            <a:r>
              <a:rPr lang="en-US" sz="2400" dirty="0"/>
              <a:t>A support system is a resource pool drawn on selectively to support </a:t>
            </a:r>
            <a:r>
              <a:rPr lang="en-US" sz="2400" b="1" i="1" dirty="0"/>
              <a:t>me</a:t>
            </a:r>
            <a:r>
              <a:rPr lang="en-US" sz="2400" dirty="0"/>
              <a:t> in moving in a direction of </a:t>
            </a:r>
            <a:r>
              <a:rPr lang="en-US" sz="2400" b="1" i="1" dirty="0"/>
              <a:t>my</a:t>
            </a:r>
            <a:r>
              <a:rPr lang="en-US" sz="2400" dirty="0"/>
              <a:t> choice and which leaves me stronger. </a:t>
            </a:r>
          </a:p>
          <a:p>
            <a:pPr indent="-228600" defTabSz="914400"/>
            <a:endParaRPr lang="en-US" sz="2000" dirty="0"/>
          </a:p>
        </p:txBody>
      </p:sp>
    </p:spTree>
    <p:extLst>
      <p:ext uri="{BB962C8B-B14F-4D97-AF65-F5344CB8AC3E}">
        <p14:creationId xmlns:p14="http://schemas.microsoft.com/office/powerpoint/2010/main" val="291445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773C-4016-BF04-2293-C6C0BDAAFFCA}"/>
              </a:ext>
            </a:extLst>
          </p:cNvPr>
          <p:cNvSpPr>
            <a:spLocks noGrp="1"/>
          </p:cNvSpPr>
          <p:nvPr>
            <p:ph type="title"/>
          </p:nvPr>
        </p:nvSpPr>
        <p:spPr>
          <a:xfrm>
            <a:off x="4128368" y="4522156"/>
            <a:ext cx="4937937" cy="1363215"/>
          </a:xfrm>
        </p:spPr>
        <p:txBody>
          <a:bodyPr vert="horz" lIns="91440" tIns="45720" rIns="91440" bIns="45720" rtlCol="0" anchor="t">
            <a:normAutofit/>
          </a:bodyPr>
          <a:lstStyle/>
          <a:p>
            <a:pPr defTabSz="914400"/>
            <a:r>
              <a:rPr lang="en-US" sz="4400" kern="1200" dirty="0">
                <a:solidFill>
                  <a:schemeClr val="tx1"/>
                </a:solidFill>
                <a:latin typeface="+mj-lt"/>
                <a:ea typeface="+mj-ea"/>
                <a:cs typeface="+mj-cs"/>
              </a:rPr>
              <a:t>Support looks like a lot of things…</a:t>
            </a:r>
          </a:p>
        </p:txBody>
      </p:sp>
      <p:sp>
        <p:nvSpPr>
          <p:cNvPr id="35" name="Freeform: Shape 3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group of people using laptops&#10;&#10;Description automatically generated with medium confidence">
            <a:extLst>
              <a:ext uri="{FF2B5EF4-FFF2-40B4-BE49-F238E27FC236}">
                <a16:creationId xmlns:a16="http://schemas.microsoft.com/office/drawing/2014/main" id="{2E4440DB-2C80-11F5-5904-6518781A07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5" name="Content Placeholder 4" descr="A close-up of a jacket&#10;&#10;Description automatically generated with low confidence">
            <a:extLst>
              <a:ext uri="{FF2B5EF4-FFF2-40B4-BE49-F238E27FC236}">
                <a16:creationId xmlns:a16="http://schemas.microsoft.com/office/drawing/2014/main" id="{52CA56EA-CC3E-0A0C-1594-07ABE64AE59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9" name="Oval 3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silhouette&#10;&#10;Description automatically generated">
            <a:extLst>
              <a:ext uri="{FF2B5EF4-FFF2-40B4-BE49-F238E27FC236}">
                <a16:creationId xmlns:a16="http://schemas.microsoft.com/office/drawing/2014/main" id="{49F796F9-3864-E2C4-6028-07A96C1F830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41" name="Freeform: Shape 40">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group of people rowing a boat&#10;&#10;Description automatically generated with medium confidence">
            <a:extLst>
              <a:ext uri="{FF2B5EF4-FFF2-40B4-BE49-F238E27FC236}">
                <a16:creationId xmlns:a16="http://schemas.microsoft.com/office/drawing/2014/main" id="{12699C28-3368-C3F4-54AB-2AF073488ED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43" name="Freeform: Shape 42">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close-up of a calculator&#10;&#10;Description automatically generated with medium confidence">
            <a:extLst>
              <a:ext uri="{FF2B5EF4-FFF2-40B4-BE49-F238E27FC236}">
                <a16:creationId xmlns:a16="http://schemas.microsoft.com/office/drawing/2014/main" id="{32FCB207-B975-EED2-E893-7CE3DFA9099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80224148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uple of women smiling&#10;&#10;Description automatically generated with low confidence">
            <a:extLst>
              <a:ext uri="{FF2B5EF4-FFF2-40B4-BE49-F238E27FC236}">
                <a16:creationId xmlns:a16="http://schemas.microsoft.com/office/drawing/2014/main" id="{33B6A7C3-6C33-C4E2-9C4A-F8476FAAC1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19A0E-7316-3857-EB5D-FC176654DC6A}"/>
              </a:ext>
            </a:extLst>
          </p:cNvPr>
          <p:cNvSpPr>
            <a:spLocks noGrp="1"/>
          </p:cNvSpPr>
          <p:nvPr>
            <p:ph type="title"/>
          </p:nvPr>
        </p:nvSpPr>
        <p:spPr>
          <a:xfrm>
            <a:off x="8522485" y="77089"/>
            <a:ext cx="3248890" cy="1899912"/>
          </a:xfrm>
        </p:spPr>
        <p:txBody>
          <a:bodyPr>
            <a:normAutofit/>
          </a:bodyPr>
          <a:lstStyle/>
          <a:p>
            <a:r>
              <a:rPr lang="en-US" sz="4000" dirty="0"/>
              <a:t>Role Models</a:t>
            </a:r>
          </a:p>
        </p:txBody>
      </p:sp>
      <p:sp>
        <p:nvSpPr>
          <p:cNvPr id="3" name="Content Placeholder 2">
            <a:extLst>
              <a:ext uri="{FF2B5EF4-FFF2-40B4-BE49-F238E27FC236}">
                <a16:creationId xmlns:a16="http://schemas.microsoft.com/office/drawing/2014/main" id="{4844235A-A09C-CCDA-2E90-B8C4D9B031A4}"/>
              </a:ext>
            </a:extLst>
          </p:cNvPr>
          <p:cNvSpPr>
            <a:spLocks noGrp="1"/>
          </p:cNvSpPr>
          <p:nvPr>
            <p:ph idx="1"/>
          </p:nvPr>
        </p:nvSpPr>
        <p:spPr>
          <a:xfrm>
            <a:off x="7949186" y="1977001"/>
            <a:ext cx="3822189" cy="3742762"/>
          </a:xfrm>
        </p:spPr>
        <p:txBody>
          <a:bodyPr>
            <a:normAutofit lnSpcReduction="10000"/>
          </a:bodyPr>
          <a:lstStyle/>
          <a:p>
            <a:pPr marL="0" indent="0">
              <a:buNone/>
            </a:pPr>
            <a:r>
              <a:rPr lang="en-US" sz="3200" dirty="0">
                <a:effectLst/>
                <a:latin typeface="Arial" panose="020B0604020202020204" pitchFamily="34" charset="0"/>
                <a:ea typeface="Times New Roman" panose="02020603050405020304" pitchFamily="18" charset="0"/>
              </a:rPr>
              <a:t>People whom you admire, respect, see as competent and confident. People who serve as an example of you "would like to be like" in one or many respects.</a:t>
            </a:r>
            <a:r>
              <a:rPr lang="en-US" sz="3200" dirty="0">
                <a:effectLst/>
              </a:rPr>
              <a:t> </a:t>
            </a:r>
            <a:endParaRPr lang="en-US" sz="3200" dirty="0"/>
          </a:p>
        </p:txBody>
      </p:sp>
    </p:spTree>
    <p:extLst>
      <p:ext uri="{BB962C8B-B14F-4D97-AF65-F5344CB8AC3E}">
        <p14:creationId xmlns:p14="http://schemas.microsoft.com/office/powerpoint/2010/main" val="75713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a boat being moored by fishermen">
            <a:extLst>
              <a:ext uri="{FF2B5EF4-FFF2-40B4-BE49-F238E27FC236}">
                <a16:creationId xmlns:a16="http://schemas.microsoft.com/office/drawing/2014/main" id="{5BA0DC5B-BC77-76A6-2E28-F76D125D603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39552-EE98-97E5-B738-2B5E28305077}"/>
              </a:ext>
            </a:extLst>
          </p:cNvPr>
          <p:cNvSpPr>
            <a:spLocks noGrp="1"/>
          </p:cNvSpPr>
          <p:nvPr>
            <p:ph type="title"/>
          </p:nvPr>
        </p:nvSpPr>
        <p:spPr>
          <a:xfrm>
            <a:off x="7531610" y="365125"/>
            <a:ext cx="3822189" cy="1899912"/>
          </a:xfrm>
        </p:spPr>
        <p:txBody>
          <a:bodyPr>
            <a:normAutofit/>
          </a:bodyPr>
          <a:lstStyle/>
          <a:p>
            <a:r>
              <a:rPr lang="en-US" sz="4000"/>
              <a:t>Common Interest</a:t>
            </a:r>
          </a:p>
        </p:txBody>
      </p:sp>
      <p:sp>
        <p:nvSpPr>
          <p:cNvPr id="3" name="Content Placeholder 2">
            <a:extLst>
              <a:ext uri="{FF2B5EF4-FFF2-40B4-BE49-F238E27FC236}">
                <a16:creationId xmlns:a16="http://schemas.microsoft.com/office/drawing/2014/main" id="{0F43FB7E-3131-63F8-726D-F1E03FE611BC}"/>
              </a:ext>
            </a:extLst>
          </p:cNvPr>
          <p:cNvSpPr>
            <a:spLocks noGrp="1"/>
          </p:cNvSpPr>
          <p:nvPr>
            <p:ph idx="1"/>
          </p:nvPr>
        </p:nvSpPr>
        <p:spPr>
          <a:xfrm>
            <a:off x="7949186" y="2265037"/>
            <a:ext cx="3822189" cy="3742762"/>
          </a:xfrm>
        </p:spPr>
        <p:txBody>
          <a:bodyPr>
            <a:normAutofit/>
          </a:bodyPr>
          <a:lstStyle/>
          <a:p>
            <a:pPr marL="0" indent="0">
              <a:buNone/>
            </a:pPr>
            <a:r>
              <a:rPr lang="en-US" sz="2800" dirty="0">
                <a:effectLst/>
                <a:latin typeface="Arial" panose="020B0604020202020204" pitchFamily="34" charset="0"/>
                <a:ea typeface="Times New Roman" panose="02020603050405020304" pitchFamily="18" charset="0"/>
              </a:rPr>
              <a:t>People who share your concerns because "they are in the same boat." People who strive for similar goals and with whom you share interest, experiences, and concerns.</a:t>
            </a:r>
            <a:r>
              <a:rPr lang="en-US" sz="2800" dirty="0">
                <a:effectLst/>
              </a:rPr>
              <a:t> </a:t>
            </a:r>
            <a:endParaRPr lang="en-US" sz="2800" dirty="0"/>
          </a:p>
        </p:txBody>
      </p:sp>
    </p:spTree>
    <p:extLst>
      <p:ext uri="{BB962C8B-B14F-4D97-AF65-F5344CB8AC3E}">
        <p14:creationId xmlns:p14="http://schemas.microsoft.com/office/powerpoint/2010/main" val="2416416973"/>
      </p:ext>
    </p:extLst>
  </p:cSld>
  <p:clrMapOvr>
    <a:masterClrMapping/>
  </p:clrMapOvr>
</p:sld>
</file>

<file path=ppt/theme/theme1.xml><?xml version="1.0" encoding="utf-8"?>
<a:theme xmlns:a="http://schemas.openxmlformats.org/drawingml/2006/main" name="Office Theme">
  <a:themeElements>
    <a:clrScheme name="Web Palette">
      <a:dk1>
        <a:srgbClr val="000000"/>
      </a:dk1>
      <a:lt1>
        <a:srgbClr val="FFFFFF"/>
      </a:lt1>
      <a:dk2>
        <a:srgbClr val="44546A"/>
      </a:dk2>
      <a:lt2>
        <a:srgbClr val="E7E6E6"/>
      </a:lt2>
      <a:accent1>
        <a:srgbClr val="546194"/>
      </a:accent1>
      <a:accent2>
        <a:srgbClr val="A29995"/>
      </a:accent2>
      <a:accent3>
        <a:srgbClr val="B89D8D"/>
      </a:accent3>
      <a:accent4>
        <a:srgbClr val="BEB59C"/>
      </a:accent4>
      <a:accent5>
        <a:srgbClr val="E3E3E5"/>
      </a:accent5>
      <a:accent6>
        <a:srgbClr val="DFE1E6"/>
      </a:accent6>
      <a:hlink>
        <a:srgbClr val="837C79"/>
      </a:hlink>
      <a:folHlink>
        <a:srgbClr val="3D77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C Workshop" id="{DE46AFE7-D9A7-EA43-B321-E33222B4CC63}" vid="{F1893593-F7F9-4544-9E44-D6A29548426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C Workshop" id="{DE46AFE7-D9A7-EA43-B321-E33222B4CC63}" vid="{F484BB32-55AA-1545-8776-12FCB3B1C8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8D540EE71311449B371931B4B8B409" ma:contentTypeVersion="16" ma:contentTypeDescription="Create a new document." ma:contentTypeScope="" ma:versionID="0d30a7581a2dfa466eb3a1b7a8aec716">
  <xsd:schema xmlns:xsd="http://www.w3.org/2001/XMLSchema" xmlns:xs="http://www.w3.org/2001/XMLSchema" xmlns:p="http://schemas.microsoft.com/office/2006/metadata/properties" xmlns:ns1="http://schemas.microsoft.com/sharepoint/v3" xmlns:ns2="f628cfb4-24e4-4c3f-b586-8ac4bc7c776a" xmlns:ns3="8271acbd-a8f0-471d-8c3b-d747f2072f30" targetNamespace="http://schemas.microsoft.com/office/2006/metadata/properties" ma:root="true" ma:fieldsID="463745f58b85064b56f1b59a49ff47cc" ns1:_="" ns2:_="" ns3:_="">
    <xsd:import namespace="http://schemas.microsoft.com/sharepoint/v3"/>
    <xsd:import namespace="f628cfb4-24e4-4c3f-b586-8ac4bc7c776a"/>
    <xsd:import namespace="8271acbd-a8f0-471d-8c3b-d747f2072f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1:_ip_UnifiedCompliancePolicyProperties" minOccurs="0"/>
                <xsd:element ref="ns1:_ip_UnifiedCompliancePolicyUIAction" minOccurs="0"/>
                <xsd:element ref="ns2:lcf76f155ced4ddcb4097134ff3c332f" minOccurs="0"/>
                <xsd:element ref="ns3:TaxCatchAll" minOccurs="0"/>
                <xsd:element ref="ns3:SharedWithUsers" minOccurs="0"/>
                <xsd:element ref="ns3:SharedWithDetails" minOccurs="0"/>
                <xsd:element ref="ns2:Imag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28cfb4-24e4-4c3f-b586-8ac4bc7c7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Image" ma:index="22" nillable="true" ma:displayName="Image" ma:format="Thumbnail" ma:internalName="Imag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71acbd-a8f0-471d-8c3b-d747f2072f3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bea9efe-b840-4209-9fd5-10eaee52d087}" ma:internalName="TaxCatchAll" ma:showField="CatchAllData" ma:web="8271acbd-a8f0-471d-8c3b-d747f2072f3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f628cfb4-24e4-4c3f-b586-8ac4bc7c776a" xsi:nil="true"/>
    <TaxCatchAll xmlns="8271acbd-a8f0-471d-8c3b-d747f2072f30" xsi:nil="true"/>
    <_ip_UnifiedCompliancePolicyProperties xmlns="http://schemas.microsoft.com/sharepoint/v3" xsi:nil="true"/>
    <lcf76f155ced4ddcb4097134ff3c332f xmlns="f628cfb4-24e4-4c3f-b586-8ac4bc7c77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D5B5F0-3C21-4F00-A17D-09F59AD3E76D}"/>
</file>

<file path=customXml/itemProps2.xml><?xml version="1.0" encoding="utf-8"?>
<ds:datastoreItem xmlns:ds="http://schemas.openxmlformats.org/officeDocument/2006/customXml" ds:itemID="{2C0FAF11-FEBC-41D6-9E84-9B9153EC04C6}"/>
</file>

<file path=customXml/itemProps3.xml><?xml version="1.0" encoding="utf-8"?>
<ds:datastoreItem xmlns:ds="http://schemas.openxmlformats.org/officeDocument/2006/customXml" ds:itemID="{CCD782B5-40DB-43A2-9D4D-8358185AAC4D}"/>
</file>

<file path=docProps/app.xml><?xml version="1.0" encoding="utf-8"?>
<Properties xmlns="http://schemas.openxmlformats.org/officeDocument/2006/extended-properties" xmlns:vt="http://schemas.openxmlformats.org/officeDocument/2006/docPropsVTypes">
  <Template/>
  <TotalTime>20905</TotalTime>
  <Words>1058</Words>
  <Application>Microsoft Macintosh PowerPoint</Application>
  <PresentationFormat>Widescreen</PresentationFormat>
  <Paragraphs>112</Paragraphs>
  <Slides>19</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Courier New</vt:lpstr>
      <vt:lpstr>Georgia</vt:lpstr>
      <vt:lpstr>Helvetica</vt:lpstr>
      <vt:lpstr>Symbol</vt:lpstr>
      <vt:lpstr>Office Theme</vt:lpstr>
      <vt:lpstr>1_Office Theme</vt:lpstr>
      <vt:lpstr> Activate Support to Accomplish Goals </vt:lpstr>
      <vt:lpstr>Learning Objectives</vt:lpstr>
      <vt:lpstr>Oxytocin – social bonding chemical is released when people help others</vt:lpstr>
      <vt:lpstr>Small Group Conversations</vt:lpstr>
      <vt:lpstr>Why do we think we have to navigate things on our own?</vt:lpstr>
      <vt:lpstr>Reframe: Activating Support is a Source of Strength and Strategy</vt:lpstr>
      <vt:lpstr>Support looks like a lot of things…</vt:lpstr>
      <vt:lpstr>Role Models</vt:lpstr>
      <vt:lpstr>Common Interest</vt:lpstr>
      <vt:lpstr>Relaxers</vt:lpstr>
      <vt:lpstr>Dependables</vt:lpstr>
      <vt:lpstr>Respecters</vt:lpstr>
      <vt:lpstr>Referral Agents</vt:lpstr>
      <vt:lpstr>Challengers</vt:lpstr>
      <vt:lpstr>Guides</vt:lpstr>
      <vt:lpstr>Review the names in your support system</vt:lpstr>
      <vt:lpstr>Different Experiences Need Different Support </vt:lpstr>
      <vt:lpstr>Building Professional Support Systems</vt:lpstr>
      <vt:lpstr>Activating Healthy Support Systems  is a tool, a strategy, and a must!  Any questions?</vt:lpstr>
    </vt:vector>
  </TitlesOfParts>
  <Manager/>
  <Company>Fraser Consulting,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Support to Accomplish Goals</dc:title>
  <dc:subject/>
  <dc:creator>Wendy Fraser</dc:creator>
  <cp:keywords/>
  <dc:description/>
  <cp:lastModifiedBy>Wendy Fraser</cp:lastModifiedBy>
  <cp:revision>243</cp:revision>
  <dcterms:created xsi:type="dcterms:W3CDTF">2010-09-24T02:45:23Z</dcterms:created>
  <dcterms:modified xsi:type="dcterms:W3CDTF">2023-03-13T03:53:14Z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0x010100AC8D540EE71311449B371931B4B8B409</vt:lpwstr>
  </property>
</Properties>
</file>