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700" r:id="rId5"/>
    <p:sldMasterId id="2147483712" r:id="rId6"/>
    <p:sldMasterId id="2147483740" r:id="rId7"/>
    <p:sldMasterId id="2147483791" r:id="rId8"/>
  </p:sldMasterIdLst>
  <p:notesMasterIdLst>
    <p:notesMasterId r:id="rId40"/>
  </p:notesMasterIdLst>
  <p:sldIdLst>
    <p:sldId id="635" r:id="rId9"/>
    <p:sldId id="689" r:id="rId10"/>
    <p:sldId id="617" r:id="rId11"/>
    <p:sldId id="619" r:id="rId12"/>
    <p:sldId id="667" r:id="rId13"/>
    <p:sldId id="683" r:id="rId14"/>
    <p:sldId id="672" r:id="rId15"/>
    <p:sldId id="668" r:id="rId16"/>
    <p:sldId id="669" r:id="rId17"/>
    <p:sldId id="636" r:id="rId18"/>
    <p:sldId id="670" r:id="rId19"/>
    <p:sldId id="638" r:id="rId20"/>
    <p:sldId id="671" r:id="rId21"/>
    <p:sldId id="691" r:id="rId22"/>
    <p:sldId id="639" r:id="rId23"/>
    <p:sldId id="647" r:id="rId24"/>
    <p:sldId id="652" r:id="rId25"/>
    <p:sldId id="692" r:id="rId26"/>
    <p:sldId id="650" r:id="rId27"/>
    <p:sldId id="344" r:id="rId28"/>
    <p:sldId id="661" r:id="rId29"/>
    <p:sldId id="645" r:id="rId30"/>
    <p:sldId id="325" r:id="rId31"/>
    <p:sldId id="690" r:id="rId32"/>
    <p:sldId id="641" r:id="rId33"/>
    <p:sldId id="657" r:id="rId34"/>
    <p:sldId id="693" r:id="rId35"/>
    <p:sldId id="694" r:id="rId36"/>
    <p:sldId id="633" r:id="rId37"/>
    <p:sldId id="335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D00F7E-3315-4533-B881-C0AF1F2DAC42}">
          <p14:sldIdLst>
            <p14:sldId id="635"/>
            <p14:sldId id="689"/>
            <p14:sldId id="617"/>
            <p14:sldId id="619"/>
            <p14:sldId id="667"/>
            <p14:sldId id="683"/>
            <p14:sldId id="672"/>
            <p14:sldId id="668"/>
            <p14:sldId id="669"/>
            <p14:sldId id="636"/>
            <p14:sldId id="670"/>
            <p14:sldId id="638"/>
            <p14:sldId id="671"/>
            <p14:sldId id="691"/>
            <p14:sldId id="639"/>
            <p14:sldId id="647"/>
            <p14:sldId id="652"/>
            <p14:sldId id="692"/>
            <p14:sldId id="650"/>
            <p14:sldId id="344"/>
            <p14:sldId id="661"/>
            <p14:sldId id="645"/>
            <p14:sldId id="325"/>
            <p14:sldId id="690"/>
            <p14:sldId id="641"/>
            <p14:sldId id="657"/>
            <p14:sldId id="693"/>
            <p14:sldId id="694"/>
            <p14:sldId id="633"/>
            <p14:sldId id="335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 Tunheim" initials="JT" lastIdx="9" clrIdx="0">
    <p:extLst>
      <p:ext uri="{19B8F6BF-5375-455C-9EA6-DF929625EA0E}">
        <p15:presenceInfo xmlns:p15="http://schemas.microsoft.com/office/powerpoint/2012/main" userId="S::TunheiJ@co.thurston.wa.us::c118a6d5-dc15-4e34-b9d2-57e46ce7a2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47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340" autoAdjust="0"/>
    <p:restoredTop sz="78397" autoAdjust="0"/>
  </p:normalViewPr>
  <p:slideViewPr>
    <p:cSldViewPr snapToGrid="0">
      <p:cViewPr varScale="1">
        <p:scale>
          <a:sx n="86" d="100"/>
          <a:sy n="86" d="100"/>
        </p:scale>
        <p:origin x="75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CB3BEA-9C95-42AB-8903-EF3BD660A79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B973AA-EC88-44D7-A815-A3413D6FCC17}">
      <dgm:prSet/>
      <dgm:spPr/>
      <dgm:t>
        <a:bodyPr/>
        <a:lstStyle/>
        <a:p>
          <a:pPr>
            <a:spcAft>
              <a:spcPts val="0"/>
            </a:spcAft>
          </a:pPr>
          <a:r>
            <a:rPr lang="en-US" dirty="0"/>
            <a:t>Hope</a:t>
          </a:r>
        </a:p>
        <a:p>
          <a:pPr>
            <a:spcAft>
              <a:spcPts val="0"/>
            </a:spcAft>
          </a:pPr>
          <a:r>
            <a:rPr lang="en-US" dirty="0"/>
            <a:t>Centered</a:t>
          </a:r>
        </a:p>
      </dgm:t>
    </dgm:pt>
    <dgm:pt modelId="{155B3F12-6B72-4BAA-BB23-0D6C2C85C941}" type="parTrans" cxnId="{7B9D4F12-E643-4114-8B90-1642C6109F02}">
      <dgm:prSet/>
      <dgm:spPr/>
      <dgm:t>
        <a:bodyPr/>
        <a:lstStyle/>
        <a:p>
          <a:endParaRPr lang="en-US"/>
        </a:p>
      </dgm:t>
    </dgm:pt>
    <dgm:pt modelId="{F96D27F1-C747-47BF-971F-7951348A1EC7}" type="sibTrans" cxnId="{7B9D4F12-E643-4114-8B90-1642C6109F02}">
      <dgm:prSet/>
      <dgm:spPr/>
      <dgm:t>
        <a:bodyPr/>
        <a:lstStyle/>
        <a:p>
          <a:endParaRPr lang="en-US"/>
        </a:p>
      </dgm:t>
    </dgm:pt>
    <dgm:pt modelId="{FE5BC55F-1458-4110-9993-04662613603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Servant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Based</a:t>
          </a:r>
        </a:p>
      </dgm:t>
    </dgm:pt>
    <dgm:pt modelId="{FDE06760-7091-4DEA-BC14-F7C9EC2BDF03}" type="parTrans" cxnId="{B6E9F24D-B680-4FD6-89D1-7F8D456E0948}">
      <dgm:prSet/>
      <dgm:spPr/>
      <dgm:t>
        <a:bodyPr/>
        <a:lstStyle/>
        <a:p>
          <a:endParaRPr lang="en-US"/>
        </a:p>
      </dgm:t>
    </dgm:pt>
    <dgm:pt modelId="{8749D51E-4820-4EA2-B046-9AA124B213A2}" type="sibTrans" cxnId="{B6E9F24D-B680-4FD6-89D1-7F8D456E0948}">
      <dgm:prSet/>
      <dgm:spPr/>
      <dgm:t>
        <a:bodyPr/>
        <a:lstStyle/>
        <a:p>
          <a:endParaRPr lang="en-US"/>
        </a:p>
      </dgm:t>
    </dgm:pt>
    <dgm:pt modelId="{502F6494-DCE1-4BCB-B12A-65BAD6E0EB6D}">
      <dgm:prSet phldrT="[Text]"/>
      <dgm:spPr/>
      <dgm:t>
        <a:bodyPr/>
        <a:lstStyle/>
        <a:p>
          <a:r>
            <a:rPr lang="en-US" dirty="0"/>
            <a:t>Culture Focused</a:t>
          </a:r>
        </a:p>
      </dgm:t>
    </dgm:pt>
    <dgm:pt modelId="{E7FFB0B4-181C-474C-A2C4-ABD2D75E8F58}" type="parTrans" cxnId="{66D440D7-7F50-4197-BE67-6742F0134C3B}">
      <dgm:prSet/>
      <dgm:spPr/>
      <dgm:t>
        <a:bodyPr/>
        <a:lstStyle/>
        <a:p>
          <a:endParaRPr lang="en-US"/>
        </a:p>
      </dgm:t>
    </dgm:pt>
    <dgm:pt modelId="{85C94B7A-1DB1-4931-BFD8-8C13D57759FD}" type="sibTrans" cxnId="{66D440D7-7F50-4197-BE67-6742F0134C3B}">
      <dgm:prSet/>
      <dgm:spPr/>
      <dgm:t>
        <a:bodyPr/>
        <a:lstStyle/>
        <a:p>
          <a:endParaRPr lang="en-US"/>
        </a:p>
      </dgm:t>
    </dgm:pt>
    <dgm:pt modelId="{B96B100B-4A99-4B50-8158-8B5FA91C8201}" type="pres">
      <dgm:prSet presAssocID="{EACB3BEA-9C95-42AB-8903-EF3BD660A79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284A42-74B6-414B-8086-3E0088CBDA3F}" type="pres">
      <dgm:prSet presAssocID="{DBB973AA-EC88-44D7-A815-A3413D6FCC17}" presName="hierRoot1" presStyleCnt="0"/>
      <dgm:spPr/>
    </dgm:pt>
    <dgm:pt modelId="{DEF988AD-8238-40AD-BE3A-B767857A2721}" type="pres">
      <dgm:prSet presAssocID="{DBB973AA-EC88-44D7-A815-A3413D6FCC17}" presName="composite" presStyleCnt="0"/>
      <dgm:spPr/>
    </dgm:pt>
    <dgm:pt modelId="{25B9B571-77CB-482F-8ED3-47807F37791C}" type="pres">
      <dgm:prSet presAssocID="{DBB973AA-EC88-44D7-A815-A3413D6FCC17}" presName="background" presStyleLbl="node0" presStyleIdx="0" presStyleCnt="3"/>
      <dgm:spPr/>
    </dgm:pt>
    <dgm:pt modelId="{E515DDDF-9A9A-4F07-A460-3AFDEF3D679D}" type="pres">
      <dgm:prSet presAssocID="{DBB973AA-EC88-44D7-A815-A3413D6FCC17}" presName="text" presStyleLbl="fgAcc0" presStyleIdx="0" presStyleCnt="3" custLinFactX="8272" custLinFactNeighborX="100000" custLinFactNeighborY="18253">
        <dgm:presLayoutVars>
          <dgm:chPref val="3"/>
        </dgm:presLayoutVars>
      </dgm:prSet>
      <dgm:spPr/>
    </dgm:pt>
    <dgm:pt modelId="{587E7AF2-B6A1-4B0B-AE1F-E13281390CCB}" type="pres">
      <dgm:prSet presAssocID="{DBB973AA-EC88-44D7-A815-A3413D6FCC17}" presName="hierChild2" presStyleCnt="0"/>
      <dgm:spPr/>
    </dgm:pt>
    <dgm:pt modelId="{4FB892E8-8294-4AC8-91BC-29981F08BEA4}" type="pres">
      <dgm:prSet presAssocID="{FE5BC55F-1458-4110-9993-046626136032}" presName="hierRoot1" presStyleCnt="0"/>
      <dgm:spPr/>
    </dgm:pt>
    <dgm:pt modelId="{EAFB6580-EB82-47C0-B4C3-9E206914ACD1}" type="pres">
      <dgm:prSet presAssocID="{FE5BC55F-1458-4110-9993-046626136032}" presName="composite" presStyleCnt="0"/>
      <dgm:spPr/>
    </dgm:pt>
    <dgm:pt modelId="{BBDC56C6-D925-4AD7-BE1A-E56A062BE533}" type="pres">
      <dgm:prSet presAssocID="{FE5BC55F-1458-4110-9993-046626136032}" presName="background" presStyleLbl="node0" presStyleIdx="1" presStyleCnt="3"/>
      <dgm:spPr/>
    </dgm:pt>
    <dgm:pt modelId="{3A206905-0788-4DA4-86C1-11A5D12FEE21}" type="pres">
      <dgm:prSet presAssocID="{FE5BC55F-1458-4110-9993-046626136032}" presName="text" presStyleLbl="fgAcc0" presStyleIdx="1" presStyleCnt="3" custLinFactX="-33163" custLinFactNeighborX="-100000" custLinFactNeighborY="17281">
        <dgm:presLayoutVars>
          <dgm:chPref val="3"/>
        </dgm:presLayoutVars>
      </dgm:prSet>
      <dgm:spPr/>
    </dgm:pt>
    <dgm:pt modelId="{74E41161-D2F8-4DAA-B300-BDB0601C800F}" type="pres">
      <dgm:prSet presAssocID="{FE5BC55F-1458-4110-9993-046626136032}" presName="hierChild2" presStyleCnt="0"/>
      <dgm:spPr/>
    </dgm:pt>
    <dgm:pt modelId="{B5D64EAA-96FF-46DF-A11B-591894C72CCD}" type="pres">
      <dgm:prSet presAssocID="{502F6494-DCE1-4BCB-B12A-65BAD6E0EB6D}" presName="hierRoot1" presStyleCnt="0"/>
      <dgm:spPr/>
    </dgm:pt>
    <dgm:pt modelId="{BDA6961D-7438-46F4-84BD-AB6C64471E9C}" type="pres">
      <dgm:prSet presAssocID="{502F6494-DCE1-4BCB-B12A-65BAD6E0EB6D}" presName="composite" presStyleCnt="0"/>
      <dgm:spPr/>
    </dgm:pt>
    <dgm:pt modelId="{6097842F-2475-47F4-AC90-466241FC7079}" type="pres">
      <dgm:prSet presAssocID="{502F6494-DCE1-4BCB-B12A-65BAD6E0EB6D}" presName="background" presStyleLbl="node0" presStyleIdx="2" presStyleCnt="3"/>
      <dgm:spPr/>
    </dgm:pt>
    <dgm:pt modelId="{C5865630-8CA6-4A0F-8AE3-EB61DA270DA0}" type="pres">
      <dgm:prSet presAssocID="{502F6494-DCE1-4BCB-B12A-65BAD6E0EB6D}" presName="text" presStyleLbl="fgAcc0" presStyleIdx="2" presStyleCnt="3" custLinFactNeighborX="-16375" custLinFactNeighborY="18253">
        <dgm:presLayoutVars>
          <dgm:chPref val="3"/>
        </dgm:presLayoutVars>
      </dgm:prSet>
      <dgm:spPr/>
    </dgm:pt>
    <dgm:pt modelId="{925D8D51-DD5F-44C6-AD2B-1AD1F40DACC4}" type="pres">
      <dgm:prSet presAssocID="{502F6494-DCE1-4BCB-B12A-65BAD6E0EB6D}" presName="hierChild2" presStyleCnt="0"/>
      <dgm:spPr/>
    </dgm:pt>
  </dgm:ptLst>
  <dgm:cxnLst>
    <dgm:cxn modelId="{7B9D4F12-E643-4114-8B90-1642C6109F02}" srcId="{EACB3BEA-9C95-42AB-8903-EF3BD660A790}" destId="{DBB973AA-EC88-44D7-A815-A3413D6FCC17}" srcOrd="0" destOrd="0" parTransId="{155B3F12-6B72-4BAA-BB23-0D6C2C85C941}" sibTransId="{F96D27F1-C747-47BF-971F-7951348A1EC7}"/>
    <dgm:cxn modelId="{93C8DE12-4F4C-4567-B3B6-14DB148590B7}" type="presOf" srcId="{DBB973AA-EC88-44D7-A815-A3413D6FCC17}" destId="{E515DDDF-9A9A-4F07-A460-3AFDEF3D679D}" srcOrd="0" destOrd="0" presId="urn:microsoft.com/office/officeart/2005/8/layout/hierarchy1"/>
    <dgm:cxn modelId="{04A3BC48-A3FC-47D8-9B94-D2B02C967B49}" type="presOf" srcId="{FE5BC55F-1458-4110-9993-046626136032}" destId="{3A206905-0788-4DA4-86C1-11A5D12FEE21}" srcOrd="0" destOrd="0" presId="urn:microsoft.com/office/officeart/2005/8/layout/hierarchy1"/>
    <dgm:cxn modelId="{B6E9F24D-B680-4FD6-89D1-7F8D456E0948}" srcId="{EACB3BEA-9C95-42AB-8903-EF3BD660A790}" destId="{FE5BC55F-1458-4110-9993-046626136032}" srcOrd="1" destOrd="0" parTransId="{FDE06760-7091-4DEA-BC14-F7C9EC2BDF03}" sibTransId="{8749D51E-4820-4EA2-B046-9AA124B213A2}"/>
    <dgm:cxn modelId="{A253097E-2E29-47EC-AEAA-B235145A7E2E}" type="presOf" srcId="{502F6494-DCE1-4BCB-B12A-65BAD6E0EB6D}" destId="{C5865630-8CA6-4A0F-8AE3-EB61DA270DA0}" srcOrd="0" destOrd="0" presId="urn:microsoft.com/office/officeart/2005/8/layout/hierarchy1"/>
    <dgm:cxn modelId="{400F9FD6-18B8-4064-B264-E6A56B97B377}" type="presOf" srcId="{EACB3BEA-9C95-42AB-8903-EF3BD660A790}" destId="{B96B100B-4A99-4B50-8158-8B5FA91C8201}" srcOrd="0" destOrd="0" presId="urn:microsoft.com/office/officeart/2005/8/layout/hierarchy1"/>
    <dgm:cxn modelId="{66D440D7-7F50-4197-BE67-6742F0134C3B}" srcId="{EACB3BEA-9C95-42AB-8903-EF3BD660A790}" destId="{502F6494-DCE1-4BCB-B12A-65BAD6E0EB6D}" srcOrd="2" destOrd="0" parTransId="{E7FFB0B4-181C-474C-A2C4-ABD2D75E8F58}" sibTransId="{85C94B7A-1DB1-4931-BFD8-8C13D57759FD}"/>
    <dgm:cxn modelId="{BFD82003-8E83-4F87-84B0-29D1D41F29D5}" type="presParOf" srcId="{B96B100B-4A99-4B50-8158-8B5FA91C8201}" destId="{64284A42-74B6-414B-8086-3E0088CBDA3F}" srcOrd="0" destOrd="0" presId="urn:microsoft.com/office/officeart/2005/8/layout/hierarchy1"/>
    <dgm:cxn modelId="{76E6354B-BF31-4684-A078-DAC63ED39BAE}" type="presParOf" srcId="{64284A42-74B6-414B-8086-3E0088CBDA3F}" destId="{DEF988AD-8238-40AD-BE3A-B767857A2721}" srcOrd="0" destOrd="0" presId="urn:microsoft.com/office/officeart/2005/8/layout/hierarchy1"/>
    <dgm:cxn modelId="{265CC997-ECEC-418B-8D71-92D4AF305EC5}" type="presParOf" srcId="{DEF988AD-8238-40AD-BE3A-B767857A2721}" destId="{25B9B571-77CB-482F-8ED3-47807F37791C}" srcOrd="0" destOrd="0" presId="urn:microsoft.com/office/officeart/2005/8/layout/hierarchy1"/>
    <dgm:cxn modelId="{C4BABF74-29C3-4212-802D-54A192913DA7}" type="presParOf" srcId="{DEF988AD-8238-40AD-BE3A-B767857A2721}" destId="{E515DDDF-9A9A-4F07-A460-3AFDEF3D679D}" srcOrd="1" destOrd="0" presId="urn:microsoft.com/office/officeart/2005/8/layout/hierarchy1"/>
    <dgm:cxn modelId="{A5D9949F-1ECD-4012-859C-703B12E797FC}" type="presParOf" srcId="{64284A42-74B6-414B-8086-3E0088CBDA3F}" destId="{587E7AF2-B6A1-4B0B-AE1F-E13281390CCB}" srcOrd="1" destOrd="0" presId="urn:microsoft.com/office/officeart/2005/8/layout/hierarchy1"/>
    <dgm:cxn modelId="{CB4EC074-05D2-4ED8-8E33-6E1A14686D96}" type="presParOf" srcId="{B96B100B-4A99-4B50-8158-8B5FA91C8201}" destId="{4FB892E8-8294-4AC8-91BC-29981F08BEA4}" srcOrd="1" destOrd="0" presId="urn:microsoft.com/office/officeart/2005/8/layout/hierarchy1"/>
    <dgm:cxn modelId="{708EABD4-FB37-4A1F-A028-B952F23882B1}" type="presParOf" srcId="{4FB892E8-8294-4AC8-91BC-29981F08BEA4}" destId="{EAFB6580-EB82-47C0-B4C3-9E206914ACD1}" srcOrd="0" destOrd="0" presId="urn:microsoft.com/office/officeart/2005/8/layout/hierarchy1"/>
    <dgm:cxn modelId="{08666A91-F577-4B1A-A352-E8F42819E3A2}" type="presParOf" srcId="{EAFB6580-EB82-47C0-B4C3-9E206914ACD1}" destId="{BBDC56C6-D925-4AD7-BE1A-E56A062BE533}" srcOrd="0" destOrd="0" presId="urn:microsoft.com/office/officeart/2005/8/layout/hierarchy1"/>
    <dgm:cxn modelId="{52C6BD8A-E42E-4095-AAD3-635D32B01B93}" type="presParOf" srcId="{EAFB6580-EB82-47C0-B4C3-9E206914ACD1}" destId="{3A206905-0788-4DA4-86C1-11A5D12FEE21}" srcOrd="1" destOrd="0" presId="urn:microsoft.com/office/officeart/2005/8/layout/hierarchy1"/>
    <dgm:cxn modelId="{1B3E854B-70FB-4FA3-B4DE-6BC51D1D4831}" type="presParOf" srcId="{4FB892E8-8294-4AC8-91BC-29981F08BEA4}" destId="{74E41161-D2F8-4DAA-B300-BDB0601C800F}" srcOrd="1" destOrd="0" presId="urn:microsoft.com/office/officeart/2005/8/layout/hierarchy1"/>
    <dgm:cxn modelId="{10880DAC-31B4-4DA4-8715-118A7C3568CF}" type="presParOf" srcId="{B96B100B-4A99-4B50-8158-8B5FA91C8201}" destId="{B5D64EAA-96FF-46DF-A11B-591894C72CCD}" srcOrd="2" destOrd="0" presId="urn:microsoft.com/office/officeart/2005/8/layout/hierarchy1"/>
    <dgm:cxn modelId="{2E83A082-CD6D-4C57-BA05-5DC3781FDAA8}" type="presParOf" srcId="{B5D64EAA-96FF-46DF-A11B-591894C72CCD}" destId="{BDA6961D-7438-46F4-84BD-AB6C64471E9C}" srcOrd="0" destOrd="0" presId="urn:microsoft.com/office/officeart/2005/8/layout/hierarchy1"/>
    <dgm:cxn modelId="{D4123C60-CE0C-4747-8628-2171FAEE12DA}" type="presParOf" srcId="{BDA6961D-7438-46F4-84BD-AB6C64471E9C}" destId="{6097842F-2475-47F4-AC90-466241FC7079}" srcOrd="0" destOrd="0" presId="urn:microsoft.com/office/officeart/2005/8/layout/hierarchy1"/>
    <dgm:cxn modelId="{87A70275-4AE3-490E-883E-33217C353515}" type="presParOf" srcId="{BDA6961D-7438-46F4-84BD-AB6C64471E9C}" destId="{C5865630-8CA6-4A0F-8AE3-EB61DA270DA0}" srcOrd="1" destOrd="0" presId="urn:microsoft.com/office/officeart/2005/8/layout/hierarchy1"/>
    <dgm:cxn modelId="{F81DE5C6-4000-4867-A0C2-4533B8800700}" type="presParOf" srcId="{B5D64EAA-96FF-46DF-A11B-591894C72CCD}" destId="{925D8D51-DD5F-44C6-AD2B-1AD1F40DAC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9B571-77CB-482F-8ED3-47807F37791C}">
      <dsp:nvSpPr>
        <dsp:cNvPr id="0" name=""/>
        <dsp:cNvSpPr/>
      </dsp:nvSpPr>
      <dsp:spPr>
        <a:xfrm>
          <a:off x="2255052" y="892919"/>
          <a:ext cx="2082765" cy="1322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15DDDF-9A9A-4F07-A460-3AFDEF3D679D}">
      <dsp:nvSpPr>
        <dsp:cNvPr id="0" name=""/>
        <dsp:cNvSpPr/>
      </dsp:nvSpPr>
      <dsp:spPr>
        <a:xfrm>
          <a:off x="2486470" y="1112767"/>
          <a:ext cx="2082765" cy="1322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/>
            <a:t>Hope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/>
            <a:t>Centered</a:t>
          </a:r>
        </a:p>
      </dsp:txBody>
      <dsp:txXfrm>
        <a:off x="2525206" y="1151503"/>
        <a:ext cx="2005293" cy="1245084"/>
      </dsp:txXfrm>
    </dsp:sp>
    <dsp:sp modelId="{BBDC56C6-D925-4AD7-BE1A-E56A062BE533}">
      <dsp:nvSpPr>
        <dsp:cNvPr id="0" name=""/>
        <dsp:cNvSpPr/>
      </dsp:nvSpPr>
      <dsp:spPr>
        <a:xfrm>
          <a:off x="-227870" y="880064"/>
          <a:ext cx="2082765" cy="1322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06905-0788-4DA4-86C1-11A5D12FEE21}">
      <dsp:nvSpPr>
        <dsp:cNvPr id="0" name=""/>
        <dsp:cNvSpPr/>
      </dsp:nvSpPr>
      <dsp:spPr>
        <a:xfrm>
          <a:off x="3547" y="1099912"/>
          <a:ext cx="2082765" cy="1322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/>
            <a:t>Servant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/>
            <a:t>Based</a:t>
          </a:r>
        </a:p>
      </dsp:txBody>
      <dsp:txXfrm>
        <a:off x="42283" y="1138648"/>
        <a:ext cx="2005293" cy="1245084"/>
      </dsp:txXfrm>
    </dsp:sp>
    <dsp:sp modelId="{6097842F-2475-47F4-AC90-466241FC7079}">
      <dsp:nvSpPr>
        <dsp:cNvPr id="0" name=""/>
        <dsp:cNvSpPr/>
      </dsp:nvSpPr>
      <dsp:spPr>
        <a:xfrm>
          <a:off x="4750152" y="892919"/>
          <a:ext cx="2082765" cy="1322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65630-8CA6-4A0F-8AE3-EB61DA270DA0}">
      <dsp:nvSpPr>
        <dsp:cNvPr id="0" name=""/>
        <dsp:cNvSpPr/>
      </dsp:nvSpPr>
      <dsp:spPr>
        <a:xfrm>
          <a:off x="4981570" y="1112767"/>
          <a:ext cx="2082765" cy="1322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Culture Focused</a:t>
          </a:r>
        </a:p>
      </dsp:txBody>
      <dsp:txXfrm>
        <a:off x="5020306" y="1151503"/>
        <a:ext cx="2005293" cy="1245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67F08-9855-4AB4-93C0-808E0DF95C9A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1BB97-9072-49D5-8DF5-39A931705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7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1BB97-9072-49D5-8DF5-39A931705F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36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Three principals of Hope Inspired Leadership.</a:t>
            </a:r>
          </a:p>
          <a:p>
            <a:endParaRPr lang="en-US" dirty="0"/>
          </a:p>
          <a:p>
            <a:r>
              <a:rPr lang="en-US" dirty="0"/>
              <a:t>The first focuses on the leader</a:t>
            </a:r>
          </a:p>
          <a:p>
            <a:endParaRPr lang="en-US" dirty="0"/>
          </a:p>
          <a:p>
            <a:r>
              <a:rPr lang="en-US" dirty="0"/>
              <a:t>The second focuses on the followers</a:t>
            </a:r>
          </a:p>
          <a:p>
            <a:endParaRPr lang="en-US" dirty="0"/>
          </a:p>
          <a:p>
            <a:r>
              <a:rPr lang="en-US" dirty="0"/>
              <a:t>The third focuses on the team (i.e. mission, vision goals,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05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hope apply to leadership</a:t>
            </a:r>
          </a:p>
          <a:p>
            <a:endParaRPr lang="en-US" dirty="0"/>
          </a:p>
          <a:p>
            <a:r>
              <a:rPr lang="en-US" dirty="0"/>
              <a:t>None of these items have anything to do with position.</a:t>
            </a:r>
          </a:p>
          <a:p>
            <a:endParaRPr lang="en-US" dirty="0"/>
          </a:p>
          <a:p>
            <a:r>
              <a:rPr lang="en-US" dirty="0"/>
              <a:t>True leadership has nothing to do with position or authority</a:t>
            </a:r>
          </a:p>
          <a:p>
            <a:endParaRPr lang="en-US" dirty="0"/>
          </a:p>
          <a:p>
            <a:r>
              <a:rPr lang="en-US" dirty="0"/>
              <a:t>Remember – Dorothy is a servant-based leader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1BB97-9072-49D5-8DF5-39A931705F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3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President Snow recognizes that Hope is stronger than fear.</a:t>
            </a:r>
          </a:p>
          <a:p>
            <a:endParaRPr lang="en-US" dirty="0"/>
          </a:p>
          <a:p>
            <a:r>
              <a:rPr lang="en-US" dirty="0"/>
              <a:t>The irony is he is a power based (fear) leader</a:t>
            </a:r>
          </a:p>
          <a:p>
            <a:endParaRPr lang="en-US" dirty="0"/>
          </a:p>
          <a:p>
            <a:r>
              <a:rPr lang="en-US" dirty="0"/>
              <a:t>Katniss is a hope-based leader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89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Who’s the Leader?</a:t>
            </a:r>
          </a:p>
          <a:p>
            <a:endParaRPr lang="en-US" sz="1600" b="1" dirty="0"/>
          </a:p>
          <a:p>
            <a:r>
              <a:rPr lang="en-US" sz="1600" b="1" dirty="0"/>
              <a:t>What makes Dorothy the leader?</a:t>
            </a:r>
          </a:p>
          <a:p>
            <a:endParaRPr lang="en-US" sz="1600" b="1" dirty="0"/>
          </a:p>
          <a:p>
            <a:r>
              <a:rPr lang="en-US" sz="1600" b="1" dirty="0"/>
              <a:t>What is a servant leader?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41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b="1" dirty="0"/>
              <a:t>Think about someone who makes you hopeful.</a:t>
            </a:r>
          </a:p>
          <a:p>
            <a:endParaRPr lang="en-US" sz="1500" b="1" dirty="0"/>
          </a:p>
          <a:p>
            <a:r>
              <a:rPr lang="en-US" sz="1500" b="1" dirty="0"/>
              <a:t>Recognize you can influence the hope of others.</a:t>
            </a:r>
          </a:p>
          <a:p>
            <a:endParaRPr lang="en-US" sz="1500" b="1" dirty="0"/>
          </a:p>
          <a:p>
            <a:r>
              <a:rPr lang="en-US" sz="1500" b="1" dirty="0"/>
              <a:t>Be authentically hopeful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6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Fear includes a constant fear of failure, what the future may bring, or just the future will never get better.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1BB97-9072-49D5-8DF5-39A931705F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36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42B4-9BFE-4A88-B4AF-FE04E45BE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89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on GOAL SETTING for goal setting exercise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Click on PATHWAYS for pathway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6A47E-AF34-4095-BCC1-92F87EFF0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896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In looking at goals, consider</a:t>
            </a:r>
          </a:p>
          <a:p>
            <a:endParaRPr lang="en-US" sz="1600" b="1" dirty="0"/>
          </a:p>
          <a:p>
            <a:r>
              <a:rPr lang="en-US" sz="1600" b="1" dirty="0"/>
              <a:t>Achievement v. avoidance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Avoidance goals are rooted in fear and will have limited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Achievement goals are rooted in achievement and a motivating over a longer time</a:t>
            </a:r>
          </a:p>
          <a:p>
            <a:endParaRPr lang="en-US" sz="1600" b="1" dirty="0"/>
          </a:p>
          <a:p>
            <a:r>
              <a:rPr lang="en-US" sz="1600" b="1" dirty="0"/>
              <a:t>Time: Infinite, distal and proximate</a:t>
            </a:r>
          </a:p>
          <a:p>
            <a:r>
              <a:rPr lang="en-US" sz="1600" b="1" dirty="0"/>
              <a:t>SMART GOALS</a:t>
            </a:r>
          </a:p>
          <a:p>
            <a:endParaRPr lang="en-US" sz="1600" b="1" dirty="0"/>
          </a:p>
          <a:p>
            <a:r>
              <a:rPr lang="en-US" sz="1600" b="1" dirty="0"/>
              <a:t>Its all about desirable and achievable to the </a:t>
            </a:r>
            <a:r>
              <a:rPr lang="en-US" sz="1600" b="1" u="sng" dirty="0"/>
              <a:t>goal setter</a:t>
            </a:r>
          </a:p>
          <a:p>
            <a:endParaRPr lang="en-US" sz="1600" b="1" u="sng" dirty="0"/>
          </a:p>
          <a:p>
            <a:r>
              <a:rPr lang="en-US" sz="1600" b="1" u="sng" dirty="0" err="1"/>
              <a:t>i.E</a:t>
            </a:r>
            <a:r>
              <a:rPr lang="en-US" sz="1600" b="1" u="sng" dirty="0"/>
              <a:t> can’t make your goal their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3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Self Efficacy - </a:t>
            </a:r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belief in one's capabilities to organize and execute the courses of action required to manage prospective situations.“</a:t>
            </a:r>
          </a:p>
          <a:p>
            <a:endParaRPr lang="en-US" sz="14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Courage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The willingness to face adversity even when fearful.  This allows us to take risks when chasing goals.</a:t>
            </a:r>
          </a:p>
          <a:p>
            <a:endParaRPr lang="en-US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Zest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(component of courage) Enthusiasm for life.  Our source of energy.</a:t>
            </a:r>
          </a:p>
          <a:p>
            <a:endParaRPr lang="en-US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Grit 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Passion and perseverance toward long term goals  (Angela Duckworth)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7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Hope is the belief that we can create a better future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Hope is a theory of positive change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Goal Driven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Strategic Thinkers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Problem Solvers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Growth minded (never satisfied with the status quo)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42B4-9BFE-4A88-B4AF-FE04E45BE0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11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6A47E-AF34-4095-BCC1-92F87EFF0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457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final step of building collective hope is alignment</a:t>
            </a:r>
          </a:p>
          <a:p>
            <a:endParaRPr lang="en-US" dirty="0"/>
          </a:p>
          <a:p>
            <a:r>
              <a:rPr lang="en-US" dirty="0"/>
              <a:t>Lencioni calls this organizational health</a:t>
            </a:r>
          </a:p>
          <a:p>
            <a:endParaRPr lang="en-US" dirty="0"/>
          </a:p>
          <a:p>
            <a:r>
              <a:rPr lang="en-US" dirty="0"/>
              <a:t>Common Goals, Common Pathways, Shared Agency</a:t>
            </a:r>
          </a:p>
          <a:p>
            <a:endParaRPr lang="en-US" dirty="0"/>
          </a:p>
          <a:p>
            <a:r>
              <a:rPr lang="en-US" dirty="0"/>
              <a:t>Strategic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82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Stephen Hawking spent his career looking for the Theory of Everything in physics</a:t>
            </a:r>
          </a:p>
          <a:p>
            <a:endParaRPr lang="en-US" dirty="0"/>
          </a:p>
          <a:p>
            <a:r>
              <a:rPr lang="en-US" dirty="0"/>
              <a:t>Turns out the Theory of Everything in life is hope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38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 is what drives us to achieve our goals.</a:t>
            </a:r>
          </a:p>
          <a:p>
            <a:endParaRPr lang="en-US" dirty="0"/>
          </a:p>
          <a:p>
            <a:r>
              <a:rPr lang="en-US" dirty="0"/>
              <a:t>It is the ultimate skill that allows us to achieve our goals.</a:t>
            </a:r>
          </a:p>
          <a:p>
            <a:endParaRPr lang="en-US"/>
          </a:p>
          <a:p>
            <a:r>
              <a:rPr lang="en-US"/>
              <a:t>Hope </a:t>
            </a:r>
            <a:r>
              <a:rPr lang="en-US" dirty="0"/>
              <a:t>is a strategy.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1BB97-9072-49D5-8DF5-39A931705F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1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Dorothy now has a goal (there’s no place like home} and a sub-goal (we’re off to see the wizard).  She also has a pathway (follow the yellow brick road) and the agency.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6A47E-AF34-4095-BCC1-92F87EFF0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2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Cognitive process – not emotional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Universal - No correlation between hope and intelligence,</a:t>
            </a:r>
            <a:r>
              <a:rPr lang="en-US" baseline="0" dirty="0"/>
              <a:t> gender,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be taught and learned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Contagious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1E7FE-DA15-461C-B024-02D1D7E67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8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Set up the scene – The Wizard of Oz</a:t>
            </a:r>
          </a:p>
          <a:p>
            <a:endParaRPr lang="en-US" sz="1600" b="1" dirty="0"/>
          </a:p>
          <a:p>
            <a:r>
              <a:rPr lang="en-US" sz="1600" b="1" dirty="0"/>
              <a:t>A group of people working together to achieve a common goal – A TEAM!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1BB97-9072-49D5-8DF5-39A931705F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3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Shared goals (or sub-goals)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Shared belief that goals are achievable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Collaboratively create strategies (pathways)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Shared motivation and willpower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Common belief that goals are achievable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Collective hope is the foundation of a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205178-BD9A-4B20-A0F2-1F54EAF79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7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ways to evaluate the hope of others without using the hope scale…</a:t>
            </a:r>
          </a:p>
          <a:p>
            <a:endParaRPr lang="en-US" dirty="0"/>
          </a:p>
          <a:p>
            <a:r>
              <a:rPr lang="en-US" dirty="0"/>
              <a:t>Listen to what they say.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1BB97-9072-49D5-8DF5-39A931705F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99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1E7FE-DA15-461C-B024-02D1D7E67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99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Markers for hopelessness</a:t>
            </a:r>
          </a:p>
          <a:p>
            <a:endParaRPr lang="en-US" dirty="0"/>
          </a:p>
          <a:p>
            <a:r>
              <a:rPr lang="en-US" dirty="0"/>
              <a:t>Hope (agency) is a depletable resource</a:t>
            </a:r>
          </a:p>
          <a:p>
            <a:r>
              <a:rPr lang="en-US" dirty="0"/>
              <a:t>Anger response is rooted in fear of failure, inability to achieve the desired goal.</a:t>
            </a:r>
          </a:p>
          <a:p>
            <a:r>
              <a:rPr lang="en-US" dirty="0"/>
              <a:t>Despair is like grieving the loss of the goal</a:t>
            </a:r>
          </a:p>
          <a:p>
            <a:r>
              <a:rPr lang="en-US" dirty="0"/>
              <a:t>Apathy is a complete loss of interest in the goal (or the future for that matter).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6A47E-AF34-4095-BCC1-92F87EFF04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0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D628-A9D1-42A7-8C9F-A352A2601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F7CE9-1986-406A-87EE-FF0A3398B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4880A-4C96-4DF1-961B-A8A21A90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2BD4-7E6E-41B5-83A8-1540A29A0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79E9F-E2C9-490C-81B2-AE5A9754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2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B6DA-0E02-463E-8E78-22872B49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00A89-D961-419A-A48E-B4B9DA09E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757F0-CF0A-4AEF-8179-DCB207F9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464A5-B066-43CC-944E-CA433BC9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45DD4-377E-41C5-AE75-99C3DE54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0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BFBD2-7ABC-4680-A170-E089A98B5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38253-6462-4F57-83CB-D55BD4EBD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44806-0310-477B-8E78-C3DAD6F6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CC251-42C1-4062-BB92-A333601A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DD140-C05E-4DB2-819C-D4932616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8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8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2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5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8E3C-4ADB-4277-8637-EA2558DFE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777E-6FBC-4474-BEA6-3F4395446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D1AF1-4540-4E09-8183-D92B920F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7E940-DA2E-4CB5-9847-33AB7BB89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F32D9-723B-45B5-93CE-E3C721119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6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5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43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94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2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968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8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35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72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5DF6-E11B-4CB9-A94A-74519FFAF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FABDF-E0D5-4451-92C6-CBC52A1A4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C8885-FFCD-4A55-BCEF-F26E6974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13096-946D-49E9-A64C-0A4A6A3D1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11278-F0BC-470E-A7E1-AB372351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72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861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515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581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F2848-72F5-C442-96E7-D641D5405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8962" y="12194"/>
            <a:ext cx="8971665" cy="1114423"/>
          </a:xfrm>
        </p:spPr>
        <p:txBody>
          <a:bodyPr vert="horz"/>
          <a:lstStyle>
            <a:lvl1pPr>
              <a:defRPr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08962" y="1380685"/>
            <a:ext cx="10765367" cy="511113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60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28959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440A-73B3-4430-BDFE-53FBFA1E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DD9D-790E-4483-A5DE-141EC8DC8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577CC-73A9-49DF-A9BD-7941ED59A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9E1BF-DF8E-45AF-9AA5-3AA90EC6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72266-DD92-4927-9D0D-7C92CC3FB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47BF-62F9-44EF-BE0D-B0C204F7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084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1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7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52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21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4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6E05-F7C8-4FB6-9BFA-0ED767ED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B244D-0D50-4D88-8865-B1261646F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7642C-2F42-41D3-8789-3DC42856A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74B3B-810E-4C22-8BCE-713AEF5A5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783A9-6351-471B-A653-FBE078D10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BA330-9E70-40E6-AC99-EE76462D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D58653-C911-4BC6-8FB5-2D0B44B5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58D12-AED4-4F00-8F48-DE3E0261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2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33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0633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685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7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03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872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8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906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4C0C-2E68-4902-9157-6CCC6A8B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50ACC-0BD8-4B52-A57D-7892816D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1F1DF-E699-4D62-A5F4-B5F27A4A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E33ECD-9AE7-4461-87DC-3BAEA0D8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28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659FF-85ED-44F8-B998-C55E4993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21B86-C47C-444F-8F79-0E4B5B2F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ABF20-333E-4CF2-BB59-02BE513B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47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0180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F2848-72F5-C442-96E7-D641D54052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8962" y="12194"/>
            <a:ext cx="8971665" cy="1114423"/>
          </a:xfrm>
        </p:spPr>
        <p:txBody>
          <a:bodyPr vert="horz"/>
          <a:lstStyle>
            <a:lvl1pPr>
              <a:defRPr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08962" y="1380685"/>
            <a:ext cx="10765367" cy="511113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6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334F-8CA0-485E-B253-66E3AE680444}" type="datetime1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28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4FF92-C387-4DB6-9670-2FE290C28D7F}" type="datetime1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590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15D51-11AD-4B0F-AD20-61B606D2171F}" type="datetime1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095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C10F8-0721-41D5-B9AE-E92F9F10D82A}" type="datetime1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83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E5C8F-F5CE-4C6E-9FB6-888277AB9B50}" type="datetime1">
              <a:rPr lang="en-US" smtClean="0"/>
              <a:t>05/03/2022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64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0C194-C735-4FFF-A54F-FABFDD608D3F}" type="datetime1">
              <a:rPr lang="en-US" smtClean="0"/>
              <a:t>05/03/2022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809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DCEC-ECCD-4C8D-8E42-42F830E8C264}" type="datetime1">
              <a:rPr lang="en-US" smtClean="0"/>
              <a:t>05/03/2022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94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570B-0C9A-42B7-A0B2-F6DCCED9B428}" type="datetime1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A652-9ED9-4468-B896-7204139B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2D08E-A9EE-42C7-B6E9-68BCDC1D2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9D60-6468-4678-A90D-BFFFBDFBB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23187-728F-49AC-84F2-A1A3D71B7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4E83F-8BFD-45E1-9246-8B8B97FC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F4B3B-64FF-47CD-B390-17A00C4E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422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B552-4B2B-4DB7-B484-8D3C067F2240}" type="datetime1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509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5316-5130-4898-9E52-C1740102249B}" type="datetime1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4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5B93-68BD-4086-9490-0B5ABF7D7CA0}" type="datetime1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975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F2848-72F5-C442-96E7-D641D54052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08962" y="12194"/>
            <a:ext cx="8971665" cy="1114423"/>
          </a:xfrm>
        </p:spPr>
        <p:txBody>
          <a:bodyPr vert="horz"/>
          <a:lstStyle>
            <a:lvl1pPr>
              <a:defRPr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708962" y="1380685"/>
            <a:ext cx="10765367" cy="511113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14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946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82373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7721388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6293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3845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5049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2321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E2DF-B42E-4430-B7DC-8578F176D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F4C87-83B0-47DA-AD9B-31349FBAE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E6A31-15F6-4446-8D3D-6E0D5F66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212BC-3BDC-41B3-8ABE-64D6627E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6CFFC-1D7E-4104-AAF7-50EC92D6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B1B3-86DC-4DD4-AE51-220FE862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004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19398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90655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1198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97632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64810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43F3B-1A90-4F03-8536-C5477B0FD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44171-DE73-425D-B2BD-3AF89E4F7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AFA18-34BC-4ECB-92D6-CB6067836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A086-185D-4D9A-B2C9-98CC2A348954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95CFC-4B07-4936-B868-E9D975E33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35A7D-32DE-4DDB-9034-BD15F0118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3A7C7-A8A0-4D34-BB76-2F16842A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8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2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B7BE3-3A54-4F99-9361-1D45B269D0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999FCF-5380-45C0-8CA2-6923DB02E2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B7BE3-3A54-4F99-9361-1D45B269D070}" type="datetimeFigureOut">
              <a:rPr lang="en-US" smtClean="0"/>
              <a:t>05/03/2022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9FCF-5380-45C0-8CA2-6923DB02E2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8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EB397D-375F-42FF-A392-5A65065F8B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19828-A7E7-4000-B4A2-2A16EB8B72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2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C8BE-8151-4861-A9A4-AC3D8AAF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B4BE0-1484-4AD8-A784-68F3ACBB63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E71A3-34AA-45BA-8BA9-F164F002042A}" type="datetime1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69D0-17C9-4F94-8D4A-1D94BAEF8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0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24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hyperlink" Target="https://www.maxpixel.net/Maybe-Board-Decision-Straight-Arrows-Next-Right-2084772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://flickr.com/photos/polsifter/404798268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alaonline.com/ocala-business-spotlight-patient-centered-health-care-and-wellness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ternetmarketingblog101.com/powerful-leadership-online-can-take-you-to-massive-succes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3.xml"/><Relationship Id="rId1" Type="http://schemas.openxmlformats.org/officeDocument/2006/relationships/video" Target="https://www.youtube.com/embed/mtuBqolFOVs?feature=oembed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Relationship Id="rId5" Type="http://schemas.openxmlformats.org/officeDocument/2006/relationships/hyperlink" Target="https://hopepointchurch.org/church-life/hope-culture/" TargetMode="Externa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tolia.com/p/201200818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ictoria_Park_pathways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3.xml"/><Relationship Id="rId1" Type="http://schemas.openxmlformats.org/officeDocument/2006/relationships/video" Target="https://www.youtube.com/embed/zhvKxbetUyI?feature=oembed" TargetMode="Externa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Relationship Id="rId5" Type="http://schemas.openxmlformats.org/officeDocument/2006/relationships/hyperlink" Target="mailto:tunheij@co.thurston.wa.us" TargetMode="Externa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-agvP3W0JG8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6A131B-3367-4B1C-BC9C-BDDADDF58BC4}"/>
              </a:ext>
            </a:extLst>
          </p:cNvPr>
          <p:cNvSpPr/>
          <p:nvPr/>
        </p:nvSpPr>
        <p:spPr bwMode="auto">
          <a:xfrm>
            <a:off x="5878286" y="0"/>
            <a:ext cx="6313714" cy="6858000"/>
          </a:xfrm>
          <a:prstGeom prst="rect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36510-0866-4A2E-92BB-E65DDDFEF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344" y="1334842"/>
            <a:ext cx="4395597" cy="41883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B9CAD71-96F8-4966-AC0A-D210A0445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18" y="1973943"/>
            <a:ext cx="5341256" cy="1803399"/>
          </a:xfrm>
        </p:spPr>
        <p:txBody>
          <a:bodyPr/>
          <a:lstStyle/>
          <a:p>
            <a:pPr algn="ctr"/>
            <a:r>
              <a:rPr lang="en-US" sz="6000" dirty="0"/>
              <a:t>Hope Inspired Leadership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8724A6-646E-4762-902C-8B95285C7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666" y="4042230"/>
            <a:ext cx="3945561" cy="870856"/>
          </a:xfrm>
        </p:spPr>
        <p:txBody>
          <a:bodyPr/>
          <a:lstStyle/>
          <a:p>
            <a:r>
              <a:rPr lang="en-US" sz="2400" dirty="0"/>
              <a:t>Using the science of hope to build and lead effective teams</a:t>
            </a:r>
          </a:p>
        </p:txBody>
      </p:sp>
    </p:spTree>
    <p:extLst>
      <p:ext uri="{BB962C8B-B14F-4D97-AF65-F5344CB8AC3E}">
        <p14:creationId xmlns:p14="http://schemas.microsoft.com/office/powerpoint/2010/main" val="20070302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2ED980-6EED-4C96-BA42-DEDA4264B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Markers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C99FE8A-8A7A-4367-A33A-E7E3CC2C5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68" y="5669280"/>
            <a:ext cx="9427464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words we use are clues to our hope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39654-C827-45A6-BED8-8810EE6CE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33" r="-2" b="-2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28" name="Straight Connector 25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85ADF6F7-D4BB-421A-97F7-280E904D3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987" r="-2" b="-2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7915D-BE08-46E0-9B82-3C3BB85F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64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5269D0-17C9-4F94-8D4A-1D94BAEF8F30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35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0"/>
            <a:ext cx="6729413" cy="11144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The Power of Hope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030514" y="6258392"/>
            <a:ext cx="10101943" cy="49900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solidFill>
                  <a:srgbClr val="C00000"/>
                </a:solidFill>
              </a:rPr>
              <a:t>Hope is a leading predictor of Happiness and Wellbeing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099333"/>
            <a:ext cx="10972800" cy="4941105"/>
          </a:xfrm>
          <a:prstGeom prst="rect">
            <a:avLst/>
          </a:prstGeom>
          <a:gradFill>
            <a:gsLst>
              <a:gs pos="61437">
                <a:schemeClr val="accent5">
                  <a:lumMod val="50000"/>
                </a:schemeClr>
              </a:gs>
              <a:gs pos="34000">
                <a:srgbClr val="305699"/>
              </a:gs>
              <a:gs pos="81000">
                <a:srgbClr val="31579B"/>
              </a:gs>
              <a:gs pos="7000">
                <a:srgbClr val="32599E"/>
              </a:gs>
              <a:gs pos="23000">
                <a:srgbClr val="345DA5"/>
              </a:gs>
              <a:gs pos="87000">
                <a:schemeClr val="accent5">
                  <a:lumMod val="89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241764" y="1369513"/>
            <a:ext cx="4326700" cy="426617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kern="1200">
                <a:solidFill>
                  <a:schemeClr val="tx2"/>
                </a:solidFill>
                <a:latin typeface="Arial Black"/>
                <a:ea typeface="Arial Narrow" charset="0"/>
                <a:cs typeface="Arial Black"/>
              </a:defRPr>
            </a:lvl1pPr>
            <a:lvl2pPr marL="0" indent="0" algn="l" defTabSz="6858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1500" b="0" i="0" kern="1200" baseline="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2pPr>
            <a:lvl3pPr marL="173038" indent="-1682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500" b="0" i="0" kern="1200" baseline="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3pPr>
            <a:lvl4pPr marL="398463" indent="-173038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Lucida Grande"/>
              <a:buChar char="-"/>
              <a:tabLst/>
              <a:defRPr sz="1500" b="0" i="0" kern="120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4pPr>
            <a:lvl5pPr marL="569913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charset="2"/>
              <a:buChar char="§"/>
              <a:tabLst/>
              <a:defRPr sz="1500" b="0" i="0" kern="1200" baseline="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</a:rPr>
              <a:t>Work</a:t>
            </a:r>
          </a:p>
          <a:p>
            <a:pPr marL="342900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Lower unplanned absences (4x)</a:t>
            </a:r>
          </a:p>
          <a:p>
            <a:pPr marL="342900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Higher productivity (1 day/week)</a:t>
            </a:r>
          </a:p>
          <a:p>
            <a:pPr marL="342900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More open to organizational change</a:t>
            </a:r>
          </a:p>
          <a:p>
            <a:pPr marL="342900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Reach goals more often and sooner</a:t>
            </a:r>
          </a:p>
          <a:p>
            <a:pPr marL="342900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More resilient to stress, vicarious trauma and compassion fatigue</a:t>
            </a:r>
          </a:p>
          <a:p>
            <a:pPr marL="342900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Higher profits and lower employee turnover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325481" y="1332379"/>
            <a:ext cx="4933069" cy="426617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kern="1200">
                <a:solidFill>
                  <a:schemeClr val="tx2"/>
                </a:solidFill>
                <a:latin typeface="Arial Black"/>
                <a:ea typeface="Arial Narrow" charset="0"/>
                <a:cs typeface="Arial Black"/>
              </a:defRPr>
            </a:lvl1pPr>
            <a:lvl2pPr marL="0" indent="0" algn="l" defTabSz="685800" rtl="0" eaLnBrk="1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en-US" sz="1500" b="0" i="0" kern="1200" baseline="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2pPr>
            <a:lvl3pPr marL="173038" indent="-1682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500" b="0" i="0" kern="1200" baseline="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3pPr>
            <a:lvl4pPr marL="398463" indent="-173038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Lucida Grande"/>
              <a:buChar char="-"/>
              <a:tabLst/>
              <a:defRPr sz="1500" b="0" i="0" kern="120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4pPr>
            <a:lvl5pPr marL="569913" indent="-171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0000"/>
              <a:buFont typeface="Wingdings" charset="2"/>
              <a:buChar char="§"/>
              <a:tabLst/>
              <a:defRPr sz="1500" b="0" i="0" kern="1200" baseline="0">
                <a:solidFill>
                  <a:schemeClr val="tx2"/>
                </a:solidFill>
                <a:latin typeface="+mn-lt"/>
                <a:ea typeface="Berthold Akzidenz Grotesk" charset="0"/>
                <a:cs typeface="Calibri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</a:rPr>
              <a:t>Education</a:t>
            </a:r>
          </a:p>
          <a:p>
            <a:pPr marL="519113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Higher academic performance</a:t>
            </a:r>
          </a:p>
          <a:p>
            <a:pPr marL="519113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Best predictor of success in college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176213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</a:rPr>
              <a:t>Health</a:t>
            </a:r>
          </a:p>
          <a:p>
            <a:pPr marL="519113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Increased health</a:t>
            </a:r>
          </a:p>
          <a:p>
            <a:pPr marL="519113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Higher pain tolerance</a:t>
            </a:r>
          </a:p>
          <a:p>
            <a:pPr marL="519113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Lower depression</a:t>
            </a:r>
          </a:p>
          <a:p>
            <a:pPr marL="519113" marR="0" lvl="1" indent="-342900" algn="l" defTabSz="6858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Calibri"/>
              </a:rPr>
              <a:t>Longer Lifespan</a:t>
            </a:r>
          </a:p>
          <a:p>
            <a:pPr marL="57150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886823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2944" y="240378"/>
            <a:ext cx="4049291" cy="998391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Hopelessness</a:t>
            </a:r>
          </a:p>
        </p:txBody>
      </p:sp>
      <p:sp>
        <p:nvSpPr>
          <p:cNvPr id="6" name="Curved Right Arrow 5"/>
          <p:cNvSpPr/>
          <p:nvPr/>
        </p:nvSpPr>
        <p:spPr>
          <a:xfrm rot="437493">
            <a:off x="2375509" y="1801820"/>
            <a:ext cx="810800" cy="1490220"/>
          </a:xfrm>
          <a:prstGeom prst="curvedRightArrow">
            <a:avLst>
              <a:gd name="adj1" fmla="val 25000"/>
              <a:gd name="adj2" fmla="val 50000"/>
              <a:gd name="adj3" fmla="val 32528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1829824" y="1630391"/>
            <a:ext cx="2971800" cy="808010"/>
          </a:xfrm>
          <a:custGeom>
            <a:avLst/>
            <a:gdLst>
              <a:gd name="connsiteX0" fmla="*/ 0 w 1505093"/>
              <a:gd name="connsiteY0" fmla="*/ 175621 h 1053516"/>
              <a:gd name="connsiteX1" fmla="*/ 175621 w 1505093"/>
              <a:gd name="connsiteY1" fmla="*/ 0 h 1053516"/>
              <a:gd name="connsiteX2" fmla="*/ 1329472 w 1505093"/>
              <a:gd name="connsiteY2" fmla="*/ 0 h 1053516"/>
              <a:gd name="connsiteX3" fmla="*/ 1505093 w 1505093"/>
              <a:gd name="connsiteY3" fmla="*/ 175621 h 1053516"/>
              <a:gd name="connsiteX4" fmla="*/ 1505093 w 1505093"/>
              <a:gd name="connsiteY4" fmla="*/ 877895 h 1053516"/>
              <a:gd name="connsiteX5" fmla="*/ 1329472 w 1505093"/>
              <a:gd name="connsiteY5" fmla="*/ 1053516 h 1053516"/>
              <a:gd name="connsiteX6" fmla="*/ 175621 w 1505093"/>
              <a:gd name="connsiteY6" fmla="*/ 1053516 h 1053516"/>
              <a:gd name="connsiteX7" fmla="*/ 0 w 1505093"/>
              <a:gd name="connsiteY7" fmla="*/ 877895 h 1053516"/>
              <a:gd name="connsiteX8" fmla="*/ 0 w 1505093"/>
              <a:gd name="connsiteY8" fmla="*/ 175621 h 105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5093" h="1053516">
                <a:moveTo>
                  <a:pt x="0" y="175621"/>
                </a:moveTo>
                <a:cubicBezTo>
                  <a:pt x="0" y="78628"/>
                  <a:pt x="78628" y="0"/>
                  <a:pt x="175621" y="0"/>
                </a:cubicBezTo>
                <a:lnTo>
                  <a:pt x="1329472" y="0"/>
                </a:lnTo>
                <a:cubicBezTo>
                  <a:pt x="1426465" y="0"/>
                  <a:pt x="1505093" y="78628"/>
                  <a:pt x="1505093" y="175621"/>
                </a:cubicBezTo>
                <a:lnTo>
                  <a:pt x="1505093" y="877895"/>
                </a:lnTo>
                <a:cubicBezTo>
                  <a:pt x="1505093" y="974888"/>
                  <a:pt x="1426465" y="1053516"/>
                  <a:pt x="1329472" y="1053516"/>
                </a:cubicBezTo>
                <a:lnTo>
                  <a:pt x="175621" y="1053516"/>
                </a:lnTo>
                <a:cubicBezTo>
                  <a:pt x="78628" y="1053516"/>
                  <a:pt x="0" y="974888"/>
                  <a:pt x="0" y="877895"/>
                </a:cubicBezTo>
                <a:lnTo>
                  <a:pt x="0" y="17562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928" tIns="161928" rIns="161928" bIns="161928" numCol="1" spcCol="1270" anchor="ctr" anchorCtr="0">
            <a:noAutofit/>
          </a:bodyPr>
          <a:lstStyle/>
          <a:p>
            <a:pPr marL="0" marR="0" lvl="0" indent="0" algn="ctr" defTabSz="1289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</a:t>
            </a:r>
          </a:p>
        </p:txBody>
      </p:sp>
      <p:sp>
        <p:nvSpPr>
          <p:cNvPr id="8" name="Rectangle 7"/>
          <p:cNvSpPr/>
          <p:nvPr/>
        </p:nvSpPr>
        <p:spPr>
          <a:xfrm>
            <a:off x="4791825" y="1880033"/>
            <a:ext cx="1094661" cy="8514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Curved Right Arrow 9"/>
          <p:cNvSpPr/>
          <p:nvPr/>
        </p:nvSpPr>
        <p:spPr>
          <a:xfrm rot="646196">
            <a:off x="4261047" y="3211843"/>
            <a:ext cx="841934" cy="1546561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277599" y="2981174"/>
            <a:ext cx="3198265" cy="830338"/>
          </a:xfrm>
          <a:custGeom>
            <a:avLst/>
            <a:gdLst>
              <a:gd name="connsiteX0" fmla="*/ 0 w 1505093"/>
              <a:gd name="connsiteY0" fmla="*/ 175621 h 1053516"/>
              <a:gd name="connsiteX1" fmla="*/ 175621 w 1505093"/>
              <a:gd name="connsiteY1" fmla="*/ 0 h 1053516"/>
              <a:gd name="connsiteX2" fmla="*/ 1329472 w 1505093"/>
              <a:gd name="connsiteY2" fmla="*/ 0 h 1053516"/>
              <a:gd name="connsiteX3" fmla="*/ 1505093 w 1505093"/>
              <a:gd name="connsiteY3" fmla="*/ 175621 h 1053516"/>
              <a:gd name="connsiteX4" fmla="*/ 1505093 w 1505093"/>
              <a:gd name="connsiteY4" fmla="*/ 877895 h 1053516"/>
              <a:gd name="connsiteX5" fmla="*/ 1329472 w 1505093"/>
              <a:gd name="connsiteY5" fmla="*/ 1053516 h 1053516"/>
              <a:gd name="connsiteX6" fmla="*/ 175621 w 1505093"/>
              <a:gd name="connsiteY6" fmla="*/ 1053516 h 1053516"/>
              <a:gd name="connsiteX7" fmla="*/ 0 w 1505093"/>
              <a:gd name="connsiteY7" fmla="*/ 877895 h 1053516"/>
              <a:gd name="connsiteX8" fmla="*/ 0 w 1505093"/>
              <a:gd name="connsiteY8" fmla="*/ 175621 h 1053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5093" h="1053516">
                <a:moveTo>
                  <a:pt x="0" y="175621"/>
                </a:moveTo>
                <a:cubicBezTo>
                  <a:pt x="0" y="78628"/>
                  <a:pt x="78628" y="0"/>
                  <a:pt x="175621" y="0"/>
                </a:cubicBezTo>
                <a:lnTo>
                  <a:pt x="1329472" y="0"/>
                </a:lnTo>
                <a:cubicBezTo>
                  <a:pt x="1426465" y="0"/>
                  <a:pt x="1505093" y="78628"/>
                  <a:pt x="1505093" y="175621"/>
                </a:cubicBezTo>
                <a:lnTo>
                  <a:pt x="1505093" y="877895"/>
                </a:lnTo>
                <a:cubicBezTo>
                  <a:pt x="1505093" y="974888"/>
                  <a:pt x="1426465" y="1053516"/>
                  <a:pt x="1329472" y="1053516"/>
                </a:cubicBezTo>
                <a:lnTo>
                  <a:pt x="175621" y="1053516"/>
                </a:lnTo>
                <a:cubicBezTo>
                  <a:pt x="78628" y="1053516"/>
                  <a:pt x="0" y="974888"/>
                  <a:pt x="0" y="877895"/>
                </a:cubicBezTo>
                <a:lnTo>
                  <a:pt x="0" y="175621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928" tIns="161928" rIns="161928" bIns="161928" numCol="1" spcCol="1270" anchor="ctr" anchorCtr="0">
            <a:noAutofit/>
          </a:bodyPr>
          <a:lstStyle/>
          <a:p>
            <a:pPr marL="0" marR="0" lvl="0" indent="0" algn="ctr" defTabSz="12890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00489" y="3045930"/>
            <a:ext cx="2455500" cy="8514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Curved Right Arrow 13"/>
          <p:cNvSpPr/>
          <p:nvPr/>
        </p:nvSpPr>
        <p:spPr>
          <a:xfrm rot="571952">
            <a:off x="5870944" y="4366995"/>
            <a:ext cx="838825" cy="1630875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/>
          <p:cNvGrpSpPr/>
          <p:nvPr/>
        </p:nvGrpSpPr>
        <p:grpSpPr>
          <a:xfrm>
            <a:off x="5281906" y="443450"/>
            <a:ext cx="5309458" cy="4577916"/>
            <a:chOff x="4005134" y="610878"/>
            <a:chExt cx="5309458" cy="4577916"/>
          </a:xfrm>
        </p:grpSpPr>
        <p:pic>
          <p:nvPicPr>
            <p:cNvPr id="1026" name="Picture 2" descr="https://tse2.mm.bing.net/th?id=OIP.M11def548da3bf73c2a6116ca3e28a9a7o0&amp;pid=15.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792" y="610878"/>
              <a:ext cx="2971800" cy="2209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4005134" y="4476224"/>
              <a:ext cx="3157812" cy="712570"/>
            </a:xfrm>
            <a:custGeom>
              <a:avLst/>
              <a:gdLst>
                <a:gd name="connsiteX0" fmla="*/ 0 w 1505093"/>
                <a:gd name="connsiteY0" fmla="*/ 175621 h 1053516"/>
                <a:gd name="connsiteX1" fmla="*/ 175621 w 1505093"/>
                <a:gd name="connsiteY1" fmla="*/ 0 h 1053516"/>
                <a:gd name="connsiteX2" fmla="*/ 1329472 w 1505093"/>
                <a:gd name="connsiteY2" fmla="*/ 0 h 1053516"/>
                <a:gd name="connsiteX3" fmla="*/ 1505093 w 1505093"/>
                <a:gd name="connsiteY3" fmla="*/ 175621 h 1053516"/>
                <a:gd name="connsiteX4" fmla="*/ 1505093 w 1505093"/>
                <a:gd name="connsiteY4" fmla="*/ 877895 h 1053516"/>
                <a:gd name="connsiteX5" fmla="*/ 1329472 w 1505093"/>
                <a:gd name="connsiteY5" fmla="*/ 1053516 h 1053516"/>
                <a:gd name="connsiteX6" fmla="*/ 175621 w 1505093"/>
                <a:gd name="connsiteY6" fmla="*/ 1053516 h 1053516"/>
                <a:gd name="connsiteX7" fmla="*/ 0 w 1505093"/>
                <a:gd name="connsiteY7" fmla="*/ 877895 h 1053516"/>
                <a:gd name="connsiteX8" fmla="*/ 0 w 1505093"/>
                <a:gd name="connsiteY8" fmla="*/ 175621 h 105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093" h="1053516">
                  <a:moveTo>
                    <a:pt x="0" y="175621"/>
                  </a:moveTo>
                  <a:cubicBezTo>
                    <a:pt x="0" y="78628"/>
                    <a:pt x="78628" y="0"/>
                    <a:pt x="175621" y="0"/>
                  </a:cubicBezTo>
                  <a:lnTo>
                    <a:pt x="1329472" y="0"/>
                  </a:lnTo>
                  <a:cubicBezTo>
                    <a:pt x="1426465" y="0"/>
                    <a:pt x="1505093" y="78628"/>
                    <a:pt x="1505093" y="175621"/>
                  </a:cubicBezTo>
                  <a:lnTo>
                    <a:pt x="1505093" y="877895"/>
                  </a:lnTo>
                  <a:cubicBezTo>
                    <a:pt x="1505093" y="974888"/>
                    <a:pt x="1426465" y="1053516"/>
                    <a:pt x="1329472" y="1053516"/>
                  </a:cubicBezTo>
                  <a:lnTo>
                    <a:pt x="175621" y="1053516"/>
                  </a:lnTo>
                  <a:cubicBezTo>
                    <a:pt x="78628" y="1053516"/>
                    <a:pt x="0" y="974888"/>
                    <a:pt x="0" y="877895"/>
                  </a:cubicBezTo>
                  <a:lnTo>
                    <a:pt x="0" y="17562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1928" tIns="161928" rIns="161928" bIns="161928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Despair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037846" y="4194789"/>
            <a:ext cx="2912226" cy="85149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412944" y="4354286"/>
            <a:ext cx="9428481" cy="1998915"/>
            <a:chOff x="-915518" y="4678589"/>
            <a:chExt cx="9428481" cy="1998915"/>
          </a:xfrm>
        </p:grpSpPr>
        <p:pic>
          <p:nvPicPr>
            <p:cNvPr id="1030" name="Picture 6" descr="http://positiveimperative.com/wp-content/uploads/2014/05/Apathy-I-dont-car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5518" y="4678589"/>
              <a:ext cx="3198265" cy="199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reeform 16"/>
            <p:cNvSpPr/>
            <p:nvPr/>
          </p:nvSpPr>
          <p:spPr>
            <a:xfrm>
              <a:off x="5460265" y="5842953"/>
              <a:ext cx="3052698" cy="712570"/>
            </a:xfrm>
            <a:custGeom>
              <a:avLst/>
              <a:gdLst>
                <a:gd name="connsiteX0" fmla="*/ 0 w 1505093"/>
                <a:gd name="connsiteY0" fmla="*/ 175621 h 1053516"/>
                <a:gd name="connsiteX1" fmla="*/ 175621 w 1505093"/>
                <a:gd name="connsiteY1" fmla="*/ 0 h 1053516"/>
                <a:gd name="connsiteX2" fmla="*/ 1329472 w 1505093"/>
                <a:gd name="connsiteY2" fmla="*/ 0 h 1053516"/>
                <a:gd name="connsiteX3" fmla="*/ 1505093 w 1505093"/>
                <a:gd name="connsiteY3" fmla="*/ 175621 h 1053516"/>
                <a:gd name="connsiteX4" fmla="*/ 1505093 w 1505093"/>
                <a:gd name="connsiteY4" fmla="*/ 877895 h 1053516"/>
                <a:gd name="connsiteX5" fmla="*/ 1329472 w 1505093"/>
                <a:gd name="connsiteY5" fmla="*/ 1053516 h 1053516"/>
                <a:gd name="connsiteX6" fmla="*/ 175621 w 1505093"/>
                <a:gd name="connsiteY6" fmla="*/ 1053516 h 1053516"/>
                <a:gd name="connsiteX7" fmla="*/ 0 w 1505093"/>
                <a:gd name="connsiteY7" fmla="*/ 877895 h 1053516"/>
                <a:gd name="connsiteX8" fmla="*/ 0 w 1505093"/>
                <a:gd name="connsiteY8" fmla="*/ 175621 h 1053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5093" h="1053516">
                  <a:moveTo>
                    <a:pt x="0" y="175621"/>
                  </a:moveTo>
                  <a:cubicBezTo>
                    <a:pt x="0" y="78628"/>
                    <a:pt x="78628" y="0"/>
                    <a:pt x="175621" y="0"/>
                  </a:cubicBezTo>
                  <a:lnTo>
                    <a:pt x="1329472" y="0"/>
                  </a:lnTo>
                  <a:cubicBezTo>
                    <a:pt x="1426465" y="0"/>
                    <a:pt x="1505093" y="78628"/>
                    <a:pt x="1505093" y="175621"/>
                  </a:cubicBezTo>
                  <a:lnTo>
                    <a:pt x="1505093" y="877895"/>
                  </a:lnTo>
                  <a:cubicBezTo>
                    <a:pt x="1505093" y="974888"/>
                    <a:pt x="1426465" y="1053516"/>
                    <a:pt x="1329472" y="1053516"/>
                  </a:cubicBezTo>
                  <a:lnTo>
                    <a:pt x="175621" y="1053516"/>
                  </a:lnTo>
                  <a:cubicBezTo>
                    <a:pt x="78628" y="1053516"/>
                    <a:pt x="0" y="974888"/>
                    <a:pt x="0" y="877895"/>
                  </a:cubicBezTo>
                  <a:lnTo>
                    <a:pt x="0" y="175621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118" tIns="158118" rIns="158118" bIns="158118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Apathy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(Hopeless)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873956" y="305910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Emotional reaction when goal is profoundly blocked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21956" y="5584889"/>
            <a:ext cx="151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loss of motivation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17250" y="4312092"/>
            <a:ext cx="207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Overwhelming sense of futility</a:t>
            </a:r>
          </a:p>
        </p:txBody>
      </p:sp>
    </p:spTree>
    <p:extLst>
      <p:ext uri="{BB962C8B-B14F-4D97-AF65-F5344CB8AC3E}">
        <p14:creationId xmlns:p14="http://schemas.microsoft.com/office/powerpoint/2010/main" val="417629353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" grpId="0"/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underpants&#10;&#10;Description automatically generated">
            <a:extLst>
              <a:ext uri="{FF2B5EF4-FFF2-40B4-BE49-F238E27FC236}">
                <a16:creationId xmlns:a16="http://schemas.microsoft.com/office/drawing/2014/main" id="{FDFAD062-6894-408A-BD47-7EEFE45024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742" b="7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20909-DD5E-4735-AF09-ECFACE41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hold the power of hope in your hands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034336"/>
      </p:ext>
    </p:extLst>
  </p:cSld>
  <p:clrMapOvr>
    <a:masterClrMapping/>
  </p:clrMapOvr>
  <p:transition spd="med"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18A9F-B5A7-4002-AB9D-9F6CC318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502" y="746168"/>
            <a:ext cx="8928476" cy="1325563"/>
          </a:xfrm>
        </p:spPr>
        <p:txBody>
          <a:bodyPr>
            <a:noAutofit/>
          </a:bodyPr>
          <a:lstStyle/>
          <a:p>
            <a:r>
              <a:rPr lang="en-US" sz="4800" dirty="0"/>
              <a:t>Hope Inspired Leadership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28B666-E74B-4534-9293-84DDF2AC6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623648"/>
              </p:ext>
            </p:extLst>
          </p:nvPr>
        </p:nvGraphicFramePr>
        <p:xfrm>
          <a:off x="4509525" y="1854629"/>
          <a:ext cx="7405389" cy="284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Triangle 2">
            <a:extLst>
              <a:ext uri="{FF2B5EF4-FFF2-40B4-BE49-F238E27FC236}">
                <a16:creationId xmlns:a16="http://schemas.microsoft.com/office/drawing/2014/main" id="{0F8A44DE-464D-40D8-884A-D6A5E2DFF2FD}"/>
              </a:ext>
            </a:extLst>
          </p:cNvPr>
          <p:cNvSpPr/>
          <p:nvPr/>
        </p:nvSpPr>
        <p:spPr>
          <a:xfrm>
            <a:off x="16092" y="0"/>
            <a:ext cx="5529943" cy="6858000"/>
          </a:xfrm>
          <a:prstGeom prst="rt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7363DD-7418-41CB-8C53-875AC2475BC3}"/>
              </a:ext>
            </a:extLst>
          </p:cNvPr>
          <p:cNvSpPr/>
          <p:nvPr/>
        </p:nvSpPr>
        <p:spPr>
          <a:xfrm>
            <a:off x="618142" y="3858768"/>
            <a:ext cx="2368296" cy="22878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96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818A9F-B5A7-4002-AB9D-9F6CC318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48" y="400570"/>
            <a:ext cx="4546703" cy="12424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people want most from their leaders?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49369-7C99-4B61-908A-60962D93C1B0}"/>
              </a:ext>
            </a:extLst>
          </p:cNvPr>
          <p:cNvSpPr txBox="1"/>
          <p:nvPr/>
        </p:nvSpPr>
        <p:spPr>
          <a:xfrm>
            <a:off x="503618" y="2356761"/>
            <a:ext cx="3427001" cy="249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Compassion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</a:t>
            </a:r>
          </a:p>
        </p:txBody>
      </p:sp>
      <p:pic>
        <p:nvPicPr>
          <p:cNvPr id="6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DA61A496-8873-4F83-9515-77C3B3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60" b="13670"/>
          <a:stretch/>
        </p:blipFill>
        <p:spPr>
          <a:xfrm>
            <a:off x="5103399" y="1643056"/>
            <a:ext cx="6968054" cy="39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2077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DC20BE-2EE3-423E-8873-7E684D033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693EB7-865B-49B6-B0F4-7D3289D18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19511D-8951-4C0E-A98B-0B070288F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94F28A5-172A-481A-818A-BEBB655CA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84E780-BE3B-4240-9EA0-F435AE760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59A592-D2CE-40BE-B3E1-1B8D16F67F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99B7A38-17B0-4FB6-8DC2-568C4655A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4C7269-B196-486D-A47F-77BB23AAE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89A2E8-95F8-4827-9432-1AA7E82579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3856C81-415E-484F-93E4-C329F454D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95D42B-FBF3-4C81-8FD4-CBED23541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9A2762D-96C8-43A9-8FB4-B893A422F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0D8D0F-A2C7-4629-B042-A99DF4CD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A066E0-8819-4B74-B577-4F86B6ACB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6822E5-6B0C-4271-AAEB-6E5B9AB9B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639AD1-4D74-4424-B02C-50AAADBE0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77278" y="4945279"/>
            <a:ext cx="1285875" cy="549007"/>
            <a:chOff x="7029447" y="3514725"/>
            <a:chExt cx="1285875" cy="54900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1F3A5D-026C-48FF-BE29-DFBA51A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E9F231-9EEC-48FA-BD74-DF5FBF735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3E55D-272D-4836-BF1B-B46C0248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887AC4-55DC-42D7-B003-76ED4B52D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29481A6-9A3B-4120-9C9D-8BD206C9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E220D0-6FEB-4727-960C-B637712D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854E48-F0D5-4C38-80CF-950BE37A8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529B87-72DD-45B8-89EC-6358F8678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5B663B-04AC-4C76-A8D2-80D94C33A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BB4FF8E-FA13-4808-9658-DC67573F79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232A66-84FA-4FC7-8A4C-902CD7B0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9" y="222284"/>
            <a:ext cx="10811996" cy="620036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“Hope… it is the only thing stronger than fear”</a:t>
            </a:r>
          </a:p>
        </p:txBody>
      </p:sp>
      <p:pic>
        <p:nvPicPr>
          <p:cNvPr id="3" name="Online Media 2" title="The Hunger Games (5/12) Movie CLIP - Hope (2012) HD">
            <a:hlinkClick r:id="" action="ppaction://media"/>
            <a:extLst>
              <a:ext uri="{FF2B5EF4-FFF2-40B4-BE49-F238E27FC236}">
                <a16:creationId xmlns:a16="http://schemas.microsoft.com/office/drawing/2014/main" id="{61BA4553-D34C-4A2F-9321-CFB6855138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8301" y="1064604"/>
            <a:ext cx="9757299" cy="551287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D788327-7D9D-4E47-846F-020A8F5E2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6009063" y="3253797"/>
            <a:ext cx="304800" cy="429768"/>
            <a:chOff x="215328" y="-46937"/>
            <a:chExt cx="304800" cy="277384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B903337-D6B8-41EE-B6A3-4329C8D8E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0D28A68-745E-44CC-A29E-0EB13A844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B18D645-DE9C-49EB-85CC-C10085797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7BB3B1F-5029-47B9-B1A5-2469BF49D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740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D929A6-6C26-4C7D-9772-36F5C6CC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Servant Leadership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A87748-B4CA-473A-9EE4-19246BA9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7" r="18957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29B11-A83F-4EEA-922E-D93562751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Lead through influence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Influence through relationships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Build Trust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Listen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Support hope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Empower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Be courageous</a:t>
            </a:r>
          </a:p>
          <a:p>
            <a:pPr marL="171450" lvl="0">
              <a:spcBef>
                <a:spcPts val="750"/>
              </a:spcBef>
              <a:defRPr/>
            </a:pPr>
            <a:r>
              <a:rPr lang="en-US" sz="2200" dirty="0"/>
              <a:t>Celebrate achievements</a:t>
            </a:r>
          </a:p>
        </p:txBody>
      </p:sp>
    </p:spTree>
    <p:extLst>
      <p:ext uri="{BB962C8B-B14F-4D97-AF65-F5344CB8AC3E}">
        <p14:creationId xmlns:p14="http://schemas.microsoft.com/office/powerpoint/2010/main" val="10079557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Image result for servant leadersh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 b="10006"/>
          <a:stretch/>
        </p:blipFill>
        <p:spPr bwMode="auto">
          <a:xfrm>
            <a:off x="8709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Modeling Hope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9448" y="3601297"/>
            <a:ext cx="4975398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hope a personal philosophy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optimistic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goal driven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strategically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 problems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 your hope infect others</a:t>
            </a:r>
          </a:p>
        </p:txBody>
      </p:sp>
    </p:spTree>
    <p:extLst>
      <p:ext uri="{BB962C8B-B14F-4D97-AF65-F5344CB8AC3E}">
        <p14:creationId xmlns:p14="http://schemas.microsoft.com/office/powerpoint/2010/main" val="384488564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F918A-BE91-4185-82E4-2032F456D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9" y="5632386"/>
            <a:ext cx="9681882" cy="73988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Culture Focused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B63C3-A329-4F59-89BE-0CAA5F846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8" b="15327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58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B9CAD71-96F8-4966-AC0A-D210A044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01133"/>
            <a:ext cx="11176000" cy="4487382"/>
          </a:xfrm>
        </p:spPr>
        <p:txBody>
          <a:bodyPr/>
          <a:lstStyle/>
          <a:p>
            <a:pPr algn="ctr"/>
            <a:r>
              <a:rPr lang="en-US" sz="5400" dirty="0"/>
              <a:t>Hope </a:t>
            </a:r>
            <a:r>
              <a:rPr lang="en-US" sz="5400" dirty="0">
                <a:solidFill>
                  <a:schemeClr val="tx1"/>
                </a:solidFill>
              </a:rPr>
              <a:t>matters</a:t>
            </a:r>
            <a:br>
              <a:rPr lang="en-US" sz="4800" dirty="0">
                <a:solidFill>
                  <a:schemeClr val="tx1"/>
                </a:solidFill>
              </a:rPr>
            </a:br>
            <a:r>
              <a:rPr lang="en-US" sz="6000" dirty="0"/>
              <a:t>Hope </a:t>
            </a:r>
            <a:r>
              <a:rPr lang="en-US" sz="6000" dirty="0">
                <a:solidFill>
                  <a:schemeClr val="tx1"/>
                </a:solidFill>
              </a:rPr>
              <a:t>is a skill</a:t>
            </a:r>
            <a:br>
              <a:rPr lang="en-US" sz="6000" dirty="0">
                <a:solidFill>
                  <a:schemeClr val="tx1"/>
                </a:solidFill>
              </a:rPr>
            </a:br>
            <a:r>
              <a:rPr lang="en-US" sz="6000" dirty="0"/>
              <a:t>Hope </a:t>
            </a:r>
            <a:r>
              <a:rPr lang="en-US" sz="6000" dirty="0">
                <a:solidFill>
                  <a:srgbClr val="FFFFFF"/>
                </a:solidFill>
              </a:rPr>
              <a:t>is universal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Hope</a:t>
            </a:r>
            <a:r>
              <a:rPr lang="en-US" sz="7200" dirty="0">
                <a:solidFill>
                  <a:schemeClr val="tx1"/>
                </a:solidFill>
              </a:rPr>
              <a:t> is a choice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8B5EBB-8DE3-4909-9CCB-3A27F3BC32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4408014"/>
            <a:ext cx="11176000" cy="1107996"/>
          </a:xfrm>
        </p:spPr>
        <p:txBody>
          <a:bodyPr/>
          <a:lstStyle/>
          <a:p>
            <a:pPr marL="0" indent="0" algn="ctr">
              <a:buNone/>
            </a:pPr>
            <a:r>
              <a:rPr lang="en-US" sz="8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Hope </a:t>
            </a:r>
            <a:r>
              <a:rPr lang="en-US" sz="8000" u="sng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is</a:t>
            </a:r>
            <a:r>
              <a:rPr lang="en-US" sz="8000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 a Strategy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29877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81177" y="2686326"/>
            <a:ext cx="3121216" cy="452325"/>
            <a:chOff x="7552735" y="3331276"/>
            <a:chExt cx="3121216" cy="452325"/>
          </a:xfrm>
        </p:grpSpPr>
        <p:sp>
          <p:nvSpPr>
            <p:cNvPr id="4" name="Right Arrow 3"/>
            <p:cNvSpPr/>
            <p:nvPr/>
          </p:nvSpPr>
          <p:spPr>
            <a:xfrm>
              <a:off x="7552735" y="3331276"/>
              <a:ext cx="2200865" cy="452325"/>
            </a:xfrm>
            <a:prstGeom prst="rightArrow">
              <a:avLst>
                <a:gd name="adj1" fmla="val 54286"/>
                <a:gd name="adj2" fmla="val 134653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Imagination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31268" y="3372772"/>
              <a:ext cx="842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Future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133726" y="2443156"/>
            <a:ext cx="1971234" cy="9592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Organizational Culture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866855" y="2663275"/>
            <a:ext cx="2990655" cy="435068"/>
            <a:chOff x="1701136" y="3281756"/>
            <a:chExt cx="3323070" cy="435068"/>
          </a:xfrm>
        </p:grpSpPr>
        <p:sp>
          <p:nvSpPr>
            <p:cNvPr id="7" name="Left Arrow 6"/>
            <p:cNvSpPr/>
            <p:nvPr/>
          </p:nvSpPr>
          <p:spPr>
            <a:xfrm>
              <a:off x="2447365" y="3281756"/>
              <a:ext cx="2576841" cy="435068"/>
            </a:xfrm>
            <a:prstGeom prst="leftArrow">
              <a:avLst>
                <a:gd name="adj1" fmla="val 50000"/>
                <a:gd name="adj2" fmla="val 141802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1136" y="3299010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33374" y="1559361"/>
            <a:ext cx="10357003" cy="631754"/>
            <a:chOff x="2522723" y="1286368"/>
            <a:chExt cx="8596348" cy="631754"/>
          </a:xfrm>
        </p:grpSpPr>
        <p:sp>
          <p:nvSpPr>
            <p:cNvPr id="11" name="Cross 10"/>
            <p:cNvSpPr/>
            <p:nvPr/>
          </p:nvSpPr>
          <p:spPr>
            <a:xfrm>
              <a:off x="2853608" y="1286368"/>
              <a:ext cx="277906" cy="276128"/>
            </a:xfrm>
            <a:prstGeom prst="plus">
              <a:avLst>
                <a:gd name="adj" fmla="val 37014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ross 11"/>
            <p:cNvSpPr/>
            <p:nvPr/>
          </p:nvSpPr>
          <p:spPr>
            <a:xfrm>
              <a:off x="10212001" y="1286368"/>
              <a:ext cx="277906" cy="276128"/>
            </a:xfrm>
            <a:prstGeom prst="plus">
              <a:avLst>
                <a:gd name="adj" fmla="val 37014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22723" y="1518012"/>
              <a:ext cx="1335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Nostalgia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46833" y="1515801"/>
              <a:ext cx="19722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Optimism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6892" y="4146706"/>
            <a:ext cx="10731260" cy="540490"/>
            <a:chOff x="2052919" y="4637867"/>
            <a:chExt cx="9131289" cy="540490"/>
          </a:xfrm>
        </p:grpSpPr>
        <p:sp>
          <p:nvSpPr>
            <p:cNvPr id="13" name="Rectangle 12"/>
            <p:cNvSpPr/>
            <p:nvPr/>
          </p:nvSpPr>
          <p:spPr>
            <a:xfrm>
              <a:off x="2622139" y="4637867"/>
              <a:ext cx="277906" cy="10220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84959" y="4637868"/>
              <a:ext cx="277906" cy="10220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2919" y="4772390"/>
              <a:ext cx="16140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Rumination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008476" y="4778247"/>
              <a:ext cx="2175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Pessimism &amp; W</a:t>
              </a:r>
              <a:r>
                <a:rPr lang="en-US" sz="2000" b="1" dirty="0" err="1">
                  <a:solidFill>
                    <a:srgbClr val="FF0000"/>
                  </a:solidFill>
                  <a:latin typeface="Calibri" panose="020F0502020204030204"/>
                </a:rPr>
                <a:t>orry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Down Arrow 18"/>
          <p:cNvSpPr/>
          <p:nvPr/>
        </p:nvSpPr>
        <p:spPr>
          <a:xfrm>
            <a:off x="3320920" y="3517680"/>
            <a:ext cx="5620865" cy="784724"/>
          </a:xfrm>
          <a:prstGeom prst="downArrow">
            <a:avLst>
              <a:gd name="adj1" fmla="val 55074"/>
              <a:gd name="adj2" fmla="val 59159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Distrust, Instability, Dishonesty, Bullying, Blaming, Gossip</a:t>
            </a:r>
          </a:p>
        </p:txBody>
      </p:sp>
      <p:sp>
        <p:nvSpPr>
          <p:cNvPr id="28" name="Up Arrow 27"/>
          <p:cNvSpPr/>
          <p:nvPr/>
        </p:nvSpPr>
        <p:spPr>
          <a:xfrm>
            <a:off x="3338725" y="1460380"/>
            <a:ext cx="5534982" cy="874379"/>
          </a:xfrm>
          <a:prstGeom prst="upArrow">
            <a:avLst>
              <a:gd name="adj1" fmla="val 56669"/>
              <a:gd name="adj2" fmla="val 58635"/>
            </a:avLst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Trust, Support, </a:t>
            </a:r>
            <a:r>
              <a:rPr lang="en-US" sz="1400" noProof="0" dirty="0">
                <a:solidFill>
                  <a:prstClr val="black"/>
                </a:solidFill>
                <a:latin typeface="Calibri" panose="020F0502020204030204"/>
              </a:rPr>
              <a:t>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onesty,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Courage, Compassion, Forgiveness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45100" y="174014"/>
            <a:ext cx="7922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Engagement, Wellbeing, Satisfaction, Resilience, Performance, Retention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9426" y="5065988"/>
            <a:ext cx="728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Stress, Conflict, Burnout, Disengagement, Absenteeism, Turnover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DFDC963-970D-44C7-BDB1-C9EB5FFDE3C0}"/>
              </a:ext>
            </a:extLst>
          </p:cNvPr>
          <p:cNvSpPr/>
          <p:nvPr/>
        </p:nvSpPr>
        <p:spPr>
          <a:xfrm>
            <a:off x="5377132" y="763270"/>
            <a:ext cx="1437735" cy="4914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B2ACEA6-4AE8-4523-A335-FED0FA6BD778}"/>
              </a:ext>
            </a:extLst>
          </p:cNvPr>
          <p:cNvSpPr/>
          <p:nvPr/>
        </p:nvSpPr>
        <p:spPr>
          <a:xfrm>
            <a:off x="5411638" y="4503251"/>
            <a:ext cx="1437735" cy="49147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D01408-54BC-4533-886B-792CC664553E}"/>
              </a:ext>
            </a:extLst>
          </p:cNvPr>
          <p:cNvSpPr/>
          <p:nvPr/>
        </p:nvSpPr>
        <p:spPr>
          <a:xfrm>
            <a:off x="0" y="6021328"/>
            <a:ext cx="12192000" cy="8366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3">
            <a:extLst>
              <a:ext uri="{FF2B5EF4-FFF2-40B4-BE49-F238E27FC236}">
                <a16:creationId xmlns:a16="http://schemas.microsoft.com/office/drawing/2014/main" id="{6F1AFDD9-95CF-4651-BE7F-6D5F21F3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06" y="5664725"/>
            <a:ext cx="10515600" cy="774938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404040"/>
                </a:solidFill>
              </a:rPr>
              <a:t>Culture Focused</a:t>
            </a:r>
          </a:p>
        </p:txBody>
      </p:sp>
    </p:spTree>
    <p:extLst>
      <p:ext uri="{BB962C8B-B14F-4D97-AF65-F5344CB8AC3E}">
        <p14:creationId xmlns:p14="http://schemas.microsoft.com/office/powerpoint/2010/main" val="3369613937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6" grpId="0"/>
      <p:bldP spid="32" grpId="0"/>
      <p:bldP spid="25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128" y="3932302"/>
            <a:ext cx="2799245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Hopeful Culture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E4A2AC6-C3A2-4C2D-8B93-9D592E52E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880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30346" y="3710613"/>
            <a:ext cx="7112681" cy="30108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/>
            <a:r>
              <a:rPr lang="en-US" sz="2400" dirty="0"/>
              <a:t>Pay attention to markers</a:t>
            </a:r>
          </a:p>
          <a:p>
            <a:pPr indent="-228600" defTabSz="914400"/>
            <a:r>
              <a:rPr lang="en-US" sz="2400" dirty="0"/>
              <a:t>Teach and use hope framework</a:t>
            </a:r>
          </a:p>
          <a:p>
            <a:pPr indent="-228600" defTabSz="914400"/>
            <a:r>
              <a:rPr lang="en-US" sz="2400" dirty="0"/>
              <a:t>Make hope a valued strength</a:t>
            </a:r>
          </a:p>
          <a:p>
            <a:pPr indent="-228600" defTabSz="914400"/>
            <a:r>
              <a:rPr lang="en-US" sz="2400" dirty="0"/>
              <a:t>Leverage the contagiousness of hope</a:t>
            </a:r>
          </a:p>
          <a:p>
            <a:pPr indent="-228600" defTabSz="914400"/>
            <a:r>
              <a:rPr lang="en-US" sz="2400" dirty="0"/>
              <a:t>Promote strategic thinking and problem solving</a:t>
            </a:r>
          </a:p>
          <a:p>
            <a:pPr indent="-228600" defTabSz="914400"/>
            <a:r>
              <a:rPr lang="en-US" sz="2400" dirty="0"/>
              <a:t>Celebrate achievement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8612210-4C02-D346-B886-3B63302919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948103"/>
      </p:ext>
    </p:extLst>
  </p:cSld>
  <p:clrMapOvr>
    <a:masterClrMapping/>
  </p:clrMapOvr>
  <p:transition spd="med">
    <p:pull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9FA3D-7DB9-4F98-BA29-B934D03A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Hope Centered</a:t>
            </a:r>
          </a:p>
        </p:txBody>
      </p:sp>
      <p:pic>
        <p:nvPicPr>
          <p:cNvPr id="6" name="Picture 5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621D313-7EBF-41E5-AA6C-054E232DA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268" y="307731"/>
            <a:ext cx="10660365" cy="3997637"/>
          </a:xfrm>
          <a:prstGeom prst="rect">
            <a:avLst/>
          </a:prstGeom>
        </p:spPr>
      </p:pic>
      <p:cxnSp>
        <p:nvCxnSpPr>
          <p:cNvPr id="39" name="Straight Connector 3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8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8486734" y="763020"/>
            <a:ext cx="3262793" cy="899363"/>
          </a:xfrm>
          <a:custGeom>
            <a:avLst/>
            <a:gdLst>
              <a:gd name="connsiteX0" fmla="*/ 0 w 1766753"/>
              <a:gd name="connsiteY0" fmla="*/ 189213 h 1135049"/>
              <a:gd name="connsiteX1" fmla="*/ 189213 w 1766753"/>
              <a:gd name="connsiteY1" fmla="*/ 0 h 1135049"/>
              <a:gd name="connsiteX2" fmla="*/ 1577540 w 1766753"/>
              <a:gd name="connsiteY2" fmla="*/ 0 h 1135049"/>
              <a:gd name="connsiteX3" fmla="*/ 1766753 w 1766753"/>
              <a:gd name="connsiteY3" fmla="*/ 189213 h 1135049"/>
              <a:gd name="connsiteX4" fmla="*/ 1766753 w 1766753"/>
              <a:gd name="connsiteY4" fmla="*/ 945836 h 1135049"/>
              <a:gd name="connsiteX5" fmla="*/ 1577540 w 1766753"/>
              <a:gd name="connsiteY5" fmla="*/ 1135049 h 1135049"/>
              <a:gd name="connsiteX6" fmla="*/ 189213 w 1766753"/>
              <a:gd name="connsiteY6" fmla="*/ 1135049 h 1135049"/>
              <a:gd name="connsiteX7" fmla="*/ 0 w 1766753"/>
              <a:gd name="connsiteY7" fmla="*/ 945836 h 1135049"/>
              <a:gd name="connsiteX8" fmla="*/ 0 w 1766753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6753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577540" y="0"/>
                </a:lnTo>
                <a:cubicBezTo>
                  <a:pt x="1682039" y="0"/>
                  <a:pt x="1766753" y="84714"/>
                  <a:pt x="1766753" y="189213"/>
                </a:cubicBezTo>
                <a:lnTo>
                  <a:pt x="1766753" y="945836"/>
                </a:lnTo>
                <a:cubicBezTo>
                  <a:pt x="1766753" y="1050335"/>
                  <a:pt x="1682039" y="1135049"/>
                  <a:pt x="1577540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818" tIns="207818" rIns="207818" bIns="207818" numCol="1" spcCol="1270" anchor="b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</a:t>
            </a:r>
          </a:p>
          <a:p>
            <a:pPr marL="0" marR="0" lvl="0" indent="0" algn="ctr" defTabSz="1778000" rtl="0" eaLnBrk="1" fontAlgn="auto" latinLnBrk="0" hangingPunct="1">
              <a:lnSpc>
                <a:spcPct val="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Goal Achievement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8567" y="410756"/>
            <a:ext cx="2286000" cy="28174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Building Hope</a:t>
            </a:r>
          </a:p>
        </p:txBody>
      </p:sp>
      <p:pic>
        <p:nvPicPr>
          <p:cNvPr id="3080" name="Picture 8" descr="http://dfay.com/wp-content/uploads/2012/09/Hope-building-bloc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" y="380142"/>
            <a:ext cx="2286000" cy="30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40083" y="1848643"/>
            <a:ext cx="2009542" cy="9173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hlinkClick r:id="" action="ppaction://noaction"/>
          </p:cNvPr>
          <p:cNvSpPr/>
          <p:nvPr/>
        </p:nvSpPr>
        <p:spPr>
          <a:xfrm>
            <a:off x="7549625" y="2277584"/>
            <a:ext cx="3339383" cy="779940"/>
          </a:xfrm>
          <a:custGeom>
            <a:avLst/>
            <a:gdLst>
              <a:gd name="connsiteX0" fmla="*/ 0 w 1849113"/>
              <a:gd name="connsiteY0" fmla="*/ 189213 h 1135049"/>
              <a:gd name="connsiteX1" fmla="*/ 189213 w 1849113"/>
              <a:gd name="connsiteY1" fmla="*/ 0 h 1135049"/>
              <a:gd name="connsiteX2" fmla="*/ 1659900 w 1849113"/>
              <a:gd name="connsiteY2" fmla="*/ 0 h 1135049"/>
              <a:gd name="connsiteX3" fmla="*/ 1849113 w 1849113"/>
              <a:gd name="connsiteY3" fmla="*/ 189213 h 1135049"/>
              <a:gd name="connsiteX4" fmla="*/ 1849113 w 1849113"/>
              <a:gd name="connsiteY4" fmla="*/ 945836 h 1135049"/>
              <a:gd name="connsiteX5" fmla="*/ 1659900 w 1849113"/>
              <a:gd name="connsiteY5" fmla="*/ 1135049 h 1135049"/>
              <a:gd name="connsiteX6" fmla="*/ 189213 w 1849113"/>
              <a:gd name="connsiteY6" fmla="*/ 1135049 h 1135049"/>
              <a:gd name="connsiteX7" fmla="*/ 0 w 1849113"/>
              <a:gd name="connsiteY7" fmla="*/ 945836 h 1135049"/>
              <a:gd name="connsiteX8" fmla="*/ 0 w 1849113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113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59900" y="0"/>
                </a:lnTo>
                <a:cubicBezTo>
                  <a:pt x="1764399" y="0"/>
                  <a:pt x="1849113" y="84714"/>
                  <a:pt x="1849113" y="189213"/>
                </a:cubicBezTo>
                <a:lnTo>
                  <a:pt x="1849113" y="945836"/>
                </a:lnTo>
                <a:cubicBezTo>
                  <a:pt x="1849113" y="1050335"/>
                  <a:pt x="1764399" y="1135049"/>
                  <a:pt x="1659900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58" tIns="146858" rIns="146858" bIns="1468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Pathways</a:t>
            </a:r>
          </a:p>
        </p:txBody>
      </p:sp>
      <p:sp>
        <p:nvSpPr>
          <p:cNvPr id="8" name="Bent Arrow 7"/>
          <p:cNvSpPr/>
          <p:nvPr/>
        </p:nvSpPr>
        <p:spPr bwMode="auto">
          <a:xfrm rot="10800000">
            <a:off x="6956020" y="2271484"/>
            <a:ext cx="4739571" cy="3557276"/>
          </a:xfrm>
          <a:prstGeom prst="bentArrow">
            <a:avLst>
              <a:gd name="adj1" fmla="val 2497"/>
              <a:gd name="adj2" fmla="val 4612"/>
              <a:gd name="adj3" fmla="val 12161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96408" y="4942115"/>
            <a:ext cx="2203249" cy="1323508"/>
          </a:xfrm>
          <a:custGeom>
            <a:avLst/>
            <a:gdLst>
              <a:gd name="connsiteX0" fmla="*/ 0 w 1815822"/>
              <a:gd name="connsiteY0" fmla="*/ 189213 h 1135049"/>
              <a:gd name="connsiteX1" fmla="*/ 189213 w 1815822"/>
              <a:gd name="connsiteY1" fmla="*/ 0 h 1135049"/>
              <a:gd name="connsiteX2" fmla="*/ 1626609 w 1815822"/>
              <a:gd name="connsiteY2" fmla="*/ 0 h 1135049"/>
              <a:gd name="connsiteX3" fmla="*/ 1815822 w 1815822"/>
              <a:gd name="connsiteY3" fmla="*/ 189213 h 1135049"/>
              <a:gd name="connsiteX4" fmla="*/ 1815822 w 1815822"/>
              <a:gd name="connsiteY4" fmla="*/ 945836 h 1135049"/>
              <a:gd name="connsiteX5" fmla="*/ 1626609 w 1815822"/>
              <a:gd name="connsiteY5" fmla="*/ 1135049 h 1135049"/>
              <a:gd name="connsiteX6" fmla="*/ 189213 w 1815822"/>
              <a:gd name="connsiteY6" fmla="*/ 1135049 h 1135049"/>
              <a:gd name="connsiteX7" fmla="*/ 0 w 1815822"/>
              <a:gd name="connsiteY7" fmla="*/ 945836 h 1135049"/>
              <a:gd name="connsiteX8" fmla="*/ 0 w 1815822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822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26609" y="0"/>
                </a:lnTo>
                <a:cubicBezTo>
                  <a:pt x="1731108" y="0"/>
                  <a:pt x="1815822" y="84714"/>
                  <a:pt x="1815822" y="189213"/>
                </a:cubicBezTo>
                <a:lnTo>
                  <a:pt x="1815822" y="945836"/>
                </a:lnTo>
                <a:cubicBezTo>
                  <a:pt x="1815822" y="1050335"/>
                  <a:pt x="1731108" y="1135049"/>
                  <a:pt x="1626609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rgbClr val="FFFF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58" tIns="146858" rIns="146858" bIns="1468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Thinking about a better future</a:t>
            </a:r>
          </a:p>
        </p:txBody>
      </p:sp>
      <p:sp>
        <p:nvSpPr>
          <p:cNvPr id="13" name="Freeform 12"/>
          <p:cNvSpPr/>
          <p:nvPr/>
        </p:nvSpPr>
        <p:spPr>
          <a:xfrm>
            <a:off x="3693940" y="4942114"/>
            <a:ext cx="3084076" cy="1323508"/>
          </a:xfrm>
          <a:custGeom>
            <a:avLst/>
            <a:gdLst>
              <a:gd name="connsiteX0" fmla="*/ 0 w 1803141"/>
              <a:gd name="connsiteY0" fmla="*/ 189213 h 1135049"/>
              <a:gd name="connsiteX1" fmla="*/ 189213 w 1803141"/>
              <a:gd name="connsiteY1" fmla="*/ 0 h 1135049"/>
              <a:gd name="connsiteX2" fmla="*/ 1613928 w 1803141"/>
              <a:gd name="connsiteY2" fmla="*/ 0 h 1135049"/>
              <a:gd name="connsiteX3" fmla="*/ 1803141 w 1803141"/>
              <a:gd name="connsiteY3" fmla="*/ 189213 h 1135049"/>
              <a:gd name="connsiteX4" fmla="*/ 1803141 w 1803141"/>
              <a:gd name="connsiteY4" fmla="*/ 945836 h 1135049"/>
              <a:gd name="connsiteX5" fmla="*/ 1613928 w 1803141"/>
              <a:gd name="connsiteY5" fmla="*/ 1135049 h 1135049"/>
              <a:gd name="connsiteX6" fmla="*/ 189213 w 1803141"/>
              <a:gd name="connsiteY6" fmla="*/ 1135049 h 1135049"/>
              <a:gd name="connsiteX7" fmla="*/ 0 w 1803141"/>
              <a:gd name="connsiteY7" fmla="*/ 945836 h 1135049"/>
              <a:gd name="connsiteX8" fmla="*/ 0 w 1803141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3141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13928" y="0"/>
                </a:lnTo>
                <a:cubicBezTo>
                  <a:pt x="1718427" y="0"/>
                  <a:pt x="1803141" y="84714"/>
                  <a:pt x="1803141" y="189213"/>
                </a:cubicBezTo>
                <a:lnTo>
                  <a:pt x="1803141" y="945836"/>
                </a:lnTo>
                <a:cubicBezTo>
                  <a:pt x="1803141" y="1050335"/>
                  <a:pt x="1718427" y="1135049"/>
                  <a:pt x="1613928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98" tIns="123998" rIns="123998" bIns="123998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Creating Future Memories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(Time Traveling) </a:t>
            </a:r>
          </a:p>
        </p:txBody>
      </p:sp>
      <p:sp>
        <p:nvSpPr>
          <p:cNvPr id="18" name="Freeform 17">
            <a:hlinkClick r:id="" action="ppaction://noaction"/>
          </p:cNvPr>
          <p:cNvSpPr/>
          <p:nvPr/>
        </p:nvSpPr>
        <p:spPr>
          <a:xfrm>
            <a:off x="6474318" y="3781500"/>
            <a:ext cx="3400717" cy="779940"/>
          </a:xfrm>
          <a:custGeom>
            <a:avLst/>
            <a:gdLst>
              <a:gd name="connsiteX0" fmla="*/ 0 w 1815822"/>
              <a:gd name="connsiteY0" fmla="*/ 189213 h 1135049"/>
              <a:gd name="connsiteX1" fmla="*/ 189213 w 1815822"/>
              <a:gd name="connsiteY1" fmla="*/ 0 h 1135049"/>
              <a:gd name="connsiteX2" fmla="*/ 1626609 w 1815822"/>
              <a:gd name="connsiteY2" fmla="*/ 0 h 1135049"/>
              <a:gd name="connsiteX3" fmla="*/ 1815822 w 1815822"/>
              <a:gd name="connsiteY3" fmla="*/ 189213 h 1135049"/>
              <a:gd name="connsiteX4" fmla="*/ 1815822 w 1815822"/>
              <a:gd name="connsiteY4" fmla="*/ 945836 h 1135049"/>
              <a:gd name="connsiteX5" fmla="*/ 1626609 w 1815822"/>
              <a:gd name="connsiteY5" fmla="*/ 1135049 h 1135049"/>
              <a:gd name="connsiteX6" fmla="*/ 189213 w 1815822"/>
              <a:gd name="connsiteY6" fmla="*/ 1135049 h 1135049"/>
              <a:gd name="connsiteX7" fmla="*/ 0 w 1815822"/>
              <a:gd name="connsiteY7" fmla="*/ 945836 h 1135049"/>
              <a:gd name="connsiteX8" fmla="*/ 0 w 1815822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822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26609" y="0"/>
                </a:lnTo>
                <a:cubicBezTo>
                  <a:pt x="1731108" y="0"/>
                  <a:pt x="1815822" y="84714"/>
                  <a:pt x="1815822" y="189213"/>
                </a:cubicBezTo>
                <a:lnTo>
                  <a:pt x="1815822" y="945836"/>
                </a:lnTo>
                <a:cubicBezTo>
                  <a:pt x="1815822" y="1050335"/>
                  <a:pt x="1731108" y="1135049"/>
                  <a:pt x="1626609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58" tIns="146858" rIns="146858" bIns="1468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914904" y="5466061"/>
            <a:ext cx="601029" cy="36269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EDF945A8-743C-478D-AE04-AE93A8EC6ED3}"/>
              </a:ext>
            </a:extLst>
          </p:cNvPr>
          <p:cNvSpPr/>
          <p:nvPr/>
        </p:nvSpPr>
        <p:spPr>
          <a:xfrm rot="18583629">
            <a:off x="9357100" y="1838617"/>
            <a:ext cx="461090" cy="218319"/>
          </a:xfrm>
          <a:prstGeom prst="notched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Notched Right 20">
            <a:extLst>
              <a:ext uri="{FF2B5EF4-FFF2-40B4-BE49-F238E27FC236}">
                <a16:creationId xmlns:a16="http://schemas.microsoft.com/office/drawing/2014/main" id="{32130EB4-3C6D-4477-9D32-A4DA1C0164C6}"/>
              </a:ext>
            </a:extLst>
          </p:cNvPr>
          <p:cNvSpPr/>
          <p:nvPr/>
        </p:nvSpPr>
        <p:spPr>
          <a:xfrm rot="18583629">
            <a:off x="8256189" y="3319841"/>
            <a:ext cx="461090" cy="218319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Notched Right 21">
            <a:extLst>
              <a:ext uri="{FF2B5EF4-FFF2-40B4-BE49-F238E27FC236}">
                <a16:creationId xmlns:a16="http://schemas.microsoft.com/office/drawing/2014/main" id="{2359D30E-7A30-43BD-81DD-2B54E67EE520}"/>
              </a:ext>
            </a:extLst>
          </p:cNvPr>
          <p:cNvSpPr/>
          <p:nvPr/>
        </p:nvSpPr>
        <p:spPr>
          <a:xfrm rot="18696145">
            <a:off x="6956778" y="4832955"/>
            <a:ext cx="461090" cy="218319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DF8BDDFF-6369-4196-8351-0D99E81D05BC}"/>
              </a:ext>
            </a:extLst>
          </p:cNvPr>
          <p:cNvSpPr/>
          <p:nvPr/>
        </p:nvSpPr>
        <p:spPr>
          <a:xfrm rot="18514798">
            <a:off x="4481069" y="2557908"/>
            <a:ext cx="4142180" cy="46768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Agency</a:t>
            </a:r>
          </a:p>
        </p:txBody>
      </p:sp>
    </p:spTree>
    <p:extLst>
      <p:ext uri="{BB962C8B-B14F-4D97-AF65-F5344CB8AC3E}">
        <p14:creationId xmlns:p14="http://schemas.microsoft.com/office/powerpoint/2010/main" val="102151020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EC39F-3B49-488C-A70F-D8CE5E49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88836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Goals</a:t>
            </a:r>
            <a:br>
              <a:rPr lang="en-US" sz="2400" dirty="0">
                <a:solidFill>
                  <a:srgbClr val="002060"/>
                </a:solidFill>
              </a:rPr>
            </a:br>
            <a:br>
              <a:rPr lang="en-US" sz="2400" dirty="0">
                <a:solidFill>
                  <a:srgbClr val="002060"/>
                </a:solidFill>
              </a:rPr>
            </a:b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“Begin with the end in mind”</a:t>
            </a:r>
            <a:br>
              <a:rPr lang="en-US" sz="18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-Stephen Covey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89EEB-5633-4DB6-A005-C25A37A38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8156" y="3615658"/>
            <a:ext cx="4655391" cy="1463065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3200" dirty="0">
                <a:solidFill>
                  <a:srgbClr val="002060"/>
                </a:solidFill>
              </a:rPr>
              <a:t>Goals are most motivating when they are both desirable and achievable.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5" name="Picture Placeholder 4" descr="Diagram, text&#10;&#10;Description automatically generated">
            <a:extLst>
              <a:ext uri="{FF2B5EF4-FFF2-40B4-BE49-F238E27FC236}">
                <a16:creationId xmlns:a16="http://schemas.microsoft.com/office/drawing/2014/main" id="{05328FF8-F09C-461B-8125-9E40077D01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4158" r="-1" b="561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1610707"/>
      </p:ext>
    </p:extLst>
  </p:cSld>
  <p:clrMapOvr>
    <a:masterClrMapping/>
  </p:clrMapOvr>
  <p:transition spd="med">
    <p:pull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553BD-811D-4C07-BBB0-1E988176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828" y="1161535"/>
            <a:ext cx="4140014" cy="13308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Pathways</a:t>
            </a:r>
          </a:p>
        </p:txBody>
      </p:sp>
      <p:pic>
        <p:nvPicPr>
          <p:cNvPr id="5" name="Content Placeholder 4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519323A2-E959-4F1D-9DB8-20CD143E6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273" r="13249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C3D399E-D3D2-4776-B0E9-88D5F0A9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731" y="2492374"/>
            <a:ext cx="4871513" cy="3419004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Determine sub-goals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Brainstorm pathways/strategies to connect sub-goals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Identify barriers that currently exist or may arise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Brainstorm solutions to barriers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/>
              <a:t>Select pathway which provides the highest likelihood of success</a:t>
            </a:r>
          </a:p>
        </p:txBody>
      </p:sp>
    </p:spTree>
    <p:extLst>
      <p:ext uri="{BB962C8B-B14F-4D97-AF65-F5344CB8AC3E}">
        <p14:creationId xmlns:p14="http://schemas.microsoft.com/office/powerpoint/2010/main" val="2497068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2A2B6-2113-47E9-B458-9759D14A0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5" r="26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C92C55-25A3-4D83-89FB-933E49A9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6" y="2174699"/>
            <a:ext cx="4204137" cy="10923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Agency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2F227-A876-482A-AE32-E81E87723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815" y="3722376"/>
            <a:ext cx="2819401" cy="2259324"/>
          </a:xfrm>
        </p:spPr>
        <p:txBody>
          <a:bodyPr anchor="ctr">
            <a:normAutofit/>
          </a:bodyPr>
          <a:lstStyle/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/>
              <a:t>Self-Efficacy</a:t>
            </a: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/>
              <a:t>Courage</a:t>
            </a: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/>
              <a:t>Zest</a:t>
            </a:r>
          </a:p>
          <a:p>
            <a:pPr marL="0" lvl="1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200" dirty="0"/>
              <a:t>Grit</a:t>
            </a:r>
          </a:p>
        </p:txBody>
      </p:sp>
    </p:spTree>
    <p:extLst>
      <p:ext uri="{BB962C8B-B14F-4D97-AF65-F5344CB8AC3E}">
        <p14:creationId xmlns:p14="http://schemas.microsoft.com/office/powerpoint/2010/main" val="2837673523"/>
      </p:ext>
    </p:extLst>
  </p:cSld>
  <p:clrMapOvr>
    <a:masterClrMapping/>
  </p:clrMapOvr>
  <p:transition spd="med">
    <p:pull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8543407" y="895298"/>
            <a:ext cx="3262793" cy="786263"/>
          </a:xfrm>
          <a:custGeom>
            <a:avLst/>
            <a:gdLst>
              <a:gd name="connsiteX0" fmla="*/ 0 w 1766753"/>
              <a:gd name="connsiteY0" fmla="*/ 189213 h 1135049"/>
              <a:gd name="connsiteX1" fmla="*/ 189213 w 1766753"/>
              <a:gd name="connsiteY1" fmla="*/ 0 h 1135049"/>
              <a:gd name="connsiteX2" fmla="*/ 1577540 w 1766753"/>
              <a:gd name="connsiteY2" fmla="*/ 0 h 1135049"/>
              <a:gd name="connsiteX3" fmla="*/ 1766753 w 1766753"/>
              <a:gd name="connsiteY3" fmla="*/ 189213 h 1135049"/>
              <a:gd name="connsiteX4" fmla="*/ 1766753 w 1766753"/>
              <a:gd name="connsiteY4" fmla="*/ 945836 h 1135049"/>
              <a:gd name="connsiteX5" fmla="*/ 1577540 w 1766753"/>
              <a:gd name="connsiteY5" fmla="*/ 1135049 h 1135049"/>
              <a:gd name="connsiteX6" fmla="*/ 189213 w 1766753"/>
              <a:gd name="connsiteY6" fmla="*/ 1135049 h 1135049"/>
              <a:gd name="connsiteX7" fmla="*/ 0 w 1766753"/>
              <a:gd name="connsiteY7" fmla="*/ 945836 h 1135049"/>
              <a:gd name="connsiteX8" fmla="*/ 0 w 1766753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6753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577540" y="0"/>
                </a:lnTo>
                <a:cubicBezTo>
                  <a:pt x="1682039" y="0"/>
                  <a:pt x="1766753" y="84714"/>
                  <a:pt x="1766753" y="189213"/>
                </a:cubicBezTo>
                <a:lnTo>
                  <a:pt x="1766753" y="945836"/>
                </a:lnTo>
                <a:cubicBezTo>
                  <a:pt x="1766753" y="1050335"/>
                  <a:pt x="1682039" y="1135049"/>
                  <a:pt x="1577540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7818" tIns="207818" rIns="207818" bIns="207818" numCol="1" spcCol="1270" anchor="ctr" anchorCtr="0">
            <a:noAutofit/>
          </a:bodyPr>
          <a:lstStyle/>
          <a:p>
            <a:pPr marL="0" marR="0" lvl="0" indent="0" algn="ctr" defTabSz="1778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Collective Hope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0" name="Picture 8" descr="http://dfay.com/wp-content/uploads/2012/09/Hope-building-bloc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" y="380142"/>
            <a:ext cx="2286000" cy="30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ent Arrow 7"/>
          <p:cNvSpPr/>
          <p:nvPr/>
        </p:nvSpPr>
        <p:spPr bwMode="auto">
          <a:xfrm rot="10800000">
            <a:off x="6956020" y="2271484"/>
            <a:ext cx="4739571" cy="3557276"/>
          </a:xfrm>
          <a:prstGeom prst="bentArrow">
            <a:avLst>
              <a:gd name="adj1" fmla="val 2497"/>
              <a:gd name="adj2" fmla="val 4612"/>
              <a:gd name="adj3" fmla="val 12161"/>
              <a:gd name="adj4" fmla="val 43750"/>
            </a:avLst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14907" y="5466061"/>
            <a:ext cx="601029" cy="362699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EDF945A8-743C-478D-AE04-AE93A8EC6ED3}"/>
              </a:ext>
            </a:extLst>
          </p:cNvPr>
          <p:cNvSpPr/>
          <p:nvPr/>
        </p:nvSpPr>
        <p:spPr>
          <a:xfrm rot="18583629">
            <a:off x="9357100" y="1838617"/>
            <a:ext cx="461090" cy="218319"/>
          </a:xfrm>
          <a:prstGeom prst="notched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Notched Right 20">
            <a:extLst>
              <a:ext uri="{FF2B5EF4-FFF2-40B4-BE49-F238E27FC236}">
                <a16:creationId xmlns:a16="http://schemas.microsoft.com/office/drawing/2014/main" id="{32130EB4-3C6D-4477-9D32-A4DA1C0164C6}"/>
              </a:ext>
            </a:extLst>
          </p:cNvPr>
          <p:cNvSpPr/>
          <p:nvPr/>
        </p:nvSpPr>
        <p:spPr>
          <a:xfrm rot="18583629">
            <a:off x="8256189" y="3319841"/>
            <a:ext cx="461090" cy="218319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Notched Right 21">
            <a:extLst>
              <a:ext uri="{FF2B5EF4-FFF2-40B4-BE49-F238E27FC236}">
                <a16:creationId xmlns:a16="http://schemas.microsoft.com/office/drawing/2014/main" id="{2359D30E-7A30-43BD-81DD-2B54E67EE520}"/>
              </a:ext>
            </a:extLst>
          </p:cNvPr>
          <p:cNvSpPr/>
          <p:nvPr/>
        </p:nvSpPr>
        <p:spPr>
          <a:xfrm rot="18696145">
            <a:off x="6956778" y="4832955"/>
            <a:ext cx="461090" cy="218319"/>
          </a:xfrm>
          <a:prstGeom prst="notchedRightArrow">
            <a:avLst/>
          </a:prstGeom>
          <a:solidFill>
            <a:srgbClr val="0020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row: Notched Right 19">
            <a:extLst>
              <a:ext uri="{FF2B5EF4-FFF2-40B4-BE49-F238E27FC236}">
                <a16:creationId xmlns:a16="http://schemas.microsoft.com/office/drawing/2014/main" id="{AF1D10A3-1E4F-4217-8A2E-8B6E4B89E96D}"/>
              </a:ext>
            </a:extLst>
          </p:cNvPr>
          <p:cNvSpPr/>
          <p:nvPr/>
        </p:nvSpPr>
        <p:spPr>
          <a:xfrm rot="18514798">
            <a:off x="4749224" y="2488379"/>
            <a:ext cx="3739761" cy="555319"/>
          </a:xfrm>
          <a:prstGeom prst="notchedRightArrow">
            <a:avLst>
              <a:gd name="adj1" fmla="val 50000"/>
              <a:gd name="adj2" fmla="val 10142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7660DC2-4EAD-4B16-9DE7-79ED195A4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820" y="445314"/>
            <a:ext cx="3400717" cy="281747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Building Organizational Hope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B0A64DF2-BF4E-4DE8-BC6F-3AEC574D8823}"/>
              </a:ext>
            </a:extLst>
          </p:cNvPr>
          <p:cNvSpPr/>
          <p:nvPr/>
        </p:nvSpPr>
        <p:spPr>
          <a:xfrm>
            <a:off x="539827" y="4879538"/>
            <a:ext cx="2197070" cy="1535743"/>
          </a:xfrm>
          <a:custGeom>
            <a:avLst/>
            <a:gdLst>
              <a:gd name="connsiteX0" fmla="*/ 0 w 1815822"/>
              <a:gd name="connsiteY0" fmla="*/ 189213 h 1135049"/>
              <a:gd name="connsiteX1" fmla="*/ 189213 w 1815822"/>
              <a:gd name="connsiteY1" fmla="*/ 0 h 1135049"/>
              <a:gd name="connsiteX2" fmla="*/ 1626609 w 1815822"/>
              <a:gd name="connsiteY2" fmla="*/ 0 h 1135049"/>
              <a:gd name="connsiteX3" fmla="*/ 1815822 w 1815822"/>
              <a:gd name="connsiteY3" fmla="*/ 189213 h 1135049"/>
              <a:gd name="connsiteX4" fmla="*/ 1815822 w 1815822"/>
              <a:gd name="connsiteY4" fmla="*/ 945836 h 1135049"/>
              <a:gd name="connsiteX5" fmla="*/ 1626609 w 1815822"/>
              <a:gd name="connsiteY5" fmla="*/ 1135049 h 1135049"/>
              <a:gd name="connsiteX6" fmla="*/ 189213 w 1815822"/>
              <a:gd name="connsiteY6" fmla="*/ 1135049 h 1135049"/>
              <a:gd name="connsiteX7" fmla="*/ 0 w 1815822"/>
              <a:gd name="connsiteY7" fmla="*/ 945836 h 1135049"/>
              <a:gd name="connsiteX8" fmla="*/ 0 w 1815822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822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26609" y="0"/>
                </a:lnTo>
                <a:cubicBezTo>
                  <a:pt x="1731108" y="0"/>
                  <a:pt x="1815822" y="84714"/>
                  <a:pt x="1815822" y="189213"/>
                </a:cubicBezTo>
                <a:lnTo>
                  <a:pt x="1815822" y="945836"/>
                </a:lnTo>
                <a:cubicBezTo>
                  <a:pt x="1815822" y="1050335"/>
                  <a:pt x="1731108" y="1135049"/>
                  <a:pt x="1626609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rgbClr val="FFFF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58" tIns="146858" rIns="146858" bIns="1468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</a:t>
            </a:r>
          </a:p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(Why Statement)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BB5D57D2-CF60-450D-8DAC-50858BF45AD3}"/>
              </a:ext>
            </a:extLst>
          </p:cNvPr>
          <p:cNvSpPr/>
          <p:nvPr/>
        </p:nvSpPr>
        <p:spPr>
          <a:xfrm>
            <a:off x="3693940" y="4942114"/>
            <a:ext cx="3084076" cy="1323508"/>
          </a:xfrm>
          <a:custGeom>
            <a:avLst/>
            <a:gdLst>
              <a:gd name="connsiteX0" fmla="*/ 0 w 1803141"/>
              <a:gd name="connsiteY0" fmla="*/ 189213 h 1135049"/>
              <a:gd name="connsiteX1" fmla="*/ 189213 w 1803141"/>
              <a:gd name="connsiteY1" fmla="*/ 0 h 1135049"/>
              <a:gd name="connsiteX2" fmla="*/ 1613928 w 1803141"/>
              <a:gd name="connsiteY2" fmla="*/ 0 h 1135049"/>
              <a:gd name="connsiteX3" fmla="*/ 1803141 w 1803141"/>
              <a:gd name="connsiteY3" fmla="*/ 189213 h 1135049"/>
              <a:gd name="connsiteX4" fmla="*/ 1803141 w 1803141"/>
              <a:gd name="connsiteY4" fmla="*/ 945836 h 1135049"/>
              <a:gd name="connsiteX5" fmla="*/ 1613928 w 1803141"/>
              <a:gd name="connsiteY5" fmla="*/ 1135049 h 1135049"/>
              <a:gd name="connsiteX6" fmla="*/ 189213 w 1803141"/>
              <a:gd name="connsiteY6" fmla="*/ 1135049 h 1135049"/>
              <a:gd name="connsiteX7" fmla="*/ 0 w 1803141"/>
              <a:gd name="connsiteY7" fmla="*/ 945836 h 1135049"/>
              <a:gd name="connsiteX8" fmla="*/ 0 w 1803141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3141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13928" y="0"/>
                </a:lnTo>
                <a:cubicBezTo>
                  <a:pt x="1718427" y="0"/>
                  <a:pt x="1803141" y="84714"/>
                  <a:pt x="1803141" y="189213"/>
                </a:cubicBezTo>
                <a:lnTo>
                  <a:pt x="1803141" y="945836"/>
                </a:lnTo>
                <a:cubicBezTo>
                  <a:pt x="1803141" y="1050335"/>
                  <a:pt x="1718427" y="1135049"/>
                  <a:pt x="1613928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rgbClr val="00206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3998" tIns="123998" rIns="123998" bIns="123998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</a:t>
            </a:r>
          </a:p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(Create Future Memory)</a:t>
            </a:r>
          </a:p>
        </p:txBody>
      </p:sp>
      <p:sp>
        <p:nvSpPr>
          <p:cNvPr id="24" name="Freeform 17">
            <a:hlinkClick r:id="" action="ppaction://noaction"/>
            <a:extLst>
              <a:ext uri="{FF2B5EF4-FFF2-40B4-BE49-F238E27FC236}">
                <a16:creationId xmlns:a16="http://schemas.microsoft.com/office/drawing/2014/main" id="{243C382A-C3E3-471E-B930-D0A9908C624A}"/>
              </a:ext>
            </a:extLst>
          </p:cNvPr>
          <p:cNvSpPr/>
          <p:nvPr/>
        </p:nvSpPr>
        <p:spPr>
          <a:xfrm>
            <a:off x="6474318" y="3781500"/>
            <a:ext cx="3400717" cy="779940"/>
          </a:xfrm>
          <a:custGeom>
            <a:avLst/>
            <a:gdLst>
              <a:gd name="connsiteX0" fmla="*/ 0 w 1815822"/>
              <a:gd name="connsiteY0" fmla="*/ 189213 h 1135049"/>
              <a:gd name="connsiteX1" fmla="*/ 189213 w 1815822"/>
              <a:gd name="connsiteY1" fmla="*/ 0 h 1135049"/>
              <a:gd name="connsiteX2" fmla="*/ 1626609 w 1815822"/>
              <a:gd name="connsiteY2" fmla="*/ 0 h 1135049"/>
              <a:gd name="connsiteX3" fmla="*/ 1815822 w 1815822"/>
              <a:gd name="connsiteY3" fmla="*/ 189213 h 1135049"/>
              <a:gd name="connsiteX4" fmla="*/ 1815822 w 1815822"/>
              <a:gd name="connsiteY4" fmla="*/ 945836 h 1135049"/>
              <a:gd name="connsiteX5" fmla="*/ 1626609 w 1815822"/>
              <a:gd name="connsiteY5" fmla="*/ 1135049 h 1135049"/>
              <a:gd name="connsiteX6" fmla="*/ 189213 w 1815822"/>
              <a:gd name="connsiteY6" fmla="*/ 1135049 h 1135049"/>
              <a:gd name="connsiteX7" fmla="*/ 0 w 1815822"/>
              <a:gd name="connsiteY7" fmla="*/ 945836 h 1135049"/>
              <a:gd name="connsiteX8" fmla="*/ 0 w 1815822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822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26609" y="0"/>
                </a:lnTo>
                <a:cubicBezTo>
                  <a:pt x="1731108" y="0"/>
                  <a:pt x="1815822" y="84714"/>
                  <a:pt x="1815822" y="189213"/>
                </a:cubicBezTo>
                <a:lnTo>
                  <a:pt x="1815822" y="945836"/>
                </a:lnTo>
                <a:cubicBezTo>
                  <a:pt x="1815822" y="1050335"/>
                  <a:pt x="1731108" y="1135049"/>
                  <a:pt x="1626609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rgbClr val="00B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58" tIns="146858" rIns="146858" bIns="1468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Goals</a:t>
            </a:r>
          </a:p>
        </p:txBody>
      </p:sp>
      <p:sp>
        <p:nvSpPr>
          <p:cNvPr id="25" name="Freeform 15">
            <a:hlinkClick r:id="" action="ppaction://noaction"/>
            <a:extLst>
              <a:ext uri="{FF2B5EF4-FFF2-40B4-BE49-F238E27FC236}">
                <a16:creationId xmlns:a16="http://schemas.microsoft.com/office/drawing/2014/main" id="{9B4CD3E3-B679-4408-AAD9-09E504D5D434}"/>
              </a:ext>
            </a:extLst>
          </p:cNvPr>
          <p:cNvSpPr/>
          <p:nvPr/>
        </p:nvSpPr>
        <p:spPr>
          <a:xfrm>
            <a:off x="7549625" y="2277584"/>
            <a:ext cx="3339383" cy="779940"/>
          </a:xfrm>
          <a:custGeom>
            <a:avLst/>
            <a:gdLst>
              <a:gd name="connsiteX0" fmla="*/ 0 w 1849113"/>
              <a:gd name="connsiteY0" fmla="*/ 189213 h 1135049"/>
              <a:gd name="connsiteX1" fmla="*/ 189213 w 1849113"/>
              <a:gd name="connsiteY1" fmla="*/ 0 h 1135049"/>
              <a:gd name="connsiteX2" fmla="*/ 1659900 w 1849113"/>
              <a:gd name="connsiteY2" fmla="*/ 0 h 1135049"/>
              <a:gd name="connsiteX3" fmla="*/ 1849113 w 1849113"/>
              <a:gd name="connsiteY3" fmla="*/ 189213 h 1135049"/>
              <a:gd name="connsiteX4" fmla="*/ 1849113 w 1849113"/>
              <a:gd name="connsiteY4" fmla="*/ 945836 h 1135049"/>
              <a:gd name="connsiteX5" fmla="*/ 1659900 w 1849113"/>
              <a:gd name="connsiteY5" fmla="*/ 1135049 h 1135049"/>
              <a:gd name="connsiteX6" fmla="*/ 189213 w 1849113"/>
              <a:gd name="connsiteY6" fmla="*/ 1135049 h 1135049"/>
              <a:gd name="connsiteX7" fmla="*/ 0 w 1849113"/>
              <a:gd name="connsiteY7" fmla="*/ 945836 h 1135049"/>
              <a:gd name="connsiteX8" fmla="*/ 0 w 1849113"/>
              <a:gd name="connsiteY8" fmla="*/ 189213 h 113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9113" h="1135049">
                <a:moveTo>
                  <a:pt x="0" y="189213"/>
                </a:moveTo>
                <a:cubicBezTo>
                  <a:pt x="0" y="84714"/>
                  <a:pt x="84714" y="0"/>
                  <a:pt x="189213" y="0"/>
                </a:cubicBezTo>
                <a:lnTo>
                  <a:pt x="1659900" y="0"/>
                </a:lnTo>
                <a:cubicBezTo>
                  <a:pt x="1764399" y="0"/>
                  <a:pt x="1849113" y="84714"/>
                  <a:pt x="1849113" y="189213"/>
                </a:cubicBezTo>
                <a:lnTo>
                  <a:pt x="1849113" y="945836"/>
                </a:lnTo>
                <a:cubicBezTo>
                  <a:pt x="1849113" y="1050335"/>
                  <a:pt x="1764399" y="1135049"/>
                  <a:pt x="1659900" y="1135049"/>
                </a:cubicBezTo>
                <a:lnTo>
                  <a:pt x="189213" y="1135049"/>
                </a:lnTo>
                <a:cubicBezTo>
                  <a:pt x="84714" y="1135049"/>
                  <a:pt x="0" y="1050335"/>
                  <a:pt x="0" y="945836"/>
                </a:cubicBezTo>
                <a:lnTo>
                  <a:pt x="0" y="189213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858" tIns="146858" rIns="146858" bIns="146858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Pathways</a:t>
            </a:r>
          </a:p>
        </p:txBody>
      </p:sp>
    </p:spTree>
    <p:extLst>
      <p:ext uri="{BB962C8B-B14F-4D97-AF65-F5344CB8AC3E}">
        <p14:creationId xmlns:p14="http://schemas.microsoft.com/office/powerpoint/2010/main" val="3025656258"/>
      </p:ext>
    </p:extLst>
  </p:cSld>
  <p:clrMapOvr>
    <a:masterClrMapping/>
  </p:clrMapOvr>
  <p:transition spd="med"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7DCCD6-37F8-4606-8A1F-080C1DA92571}"/>
              </a:ext>
            </a:extLst>
          </p:cNvPr>
          <p:cNvSpPr/>
          <p:nvPr/>
        </p:nvSpPr>
        <p:spPr>
          <a:xfrm>
            <a:off x="0" y="6021328"/>
            <a:ext cx="12192000" cy="8366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582703-C904-4DAC-B54E-1181CDA7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75" y="5531852"/>
            <a:ext cx="10515600" cy="989289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404040"/>
                </a:solidFill>
              </a:rPr>
              <a:t>Hope Centered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C6D0FFB-9C42-47CA-9112-F45D9FF2B27E}"/>
              </a:ext>
            </a:extLst>
          </p:cNvPr>
          <p:cNvSpPr/>
          <p:nvPr/>
        </p:nvSpPr>
        <p:spPr>
          <a:xfrm>
            <a:off x="900675" y="244194"/>
            <a:ext cx="9209365" cy="4346094"/>
          </a:xfrm>
          <a:prstGeom prst="rightArrow">
            <a:avLst>
              <a:gd name="adj1" fmla="val 70089"/>
              <a:gd name="adj2" fmla="val 44866"/>
            </a:avLst>
          </a:prstGeom>
          <a:solidFill>
            <a:srgbClr val="00206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98D91-9668-4CD3-9B3D-851C2E26203C}"/>
              </a:ext>
            </a:extLst>
          </p:cNvPr>
          <p:cNvSpPr txBox="1"/>
          <p:nvPr/>
        </p:nvSpPr>
        <p:spPr>
          <a:xfrm>
            <a:off x="1742452" y="975822"/>
            <a:ext cx="541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Purpose, Mission, Values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66E2867-244A-4560-A456-1622EA8D2E65}"/>
              </a:ext>
            </a:extLst>
          </p:cNvPr>
          <p:cNvSpPr/>
          <p:nvPr/>
        </p:nvSpPr>
        <p:spPr>
          <a:xfrm>
            <a:off x="7525512" y="1216263"/>
            <a:ext cx="2302730" cy="2392682"/>
          </a:xfrm>
          <a:prstGeom prst="homePlate">
            <a:avLst>
              <a:gd name="adj" fmla="val 50026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Goals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27E467-EF65-46CF-A418-8E461A92D66C}"/>
              </a:ext>
            </a:extLst>
          </p:cNvPr>
          <p:cNvGrpSpPr/>
          <p:nvPr/>
        </p:nvGrpSpPr>
        <p:grpSpPr>
          <a:xfrm>
            <a:off x="1132160" y="1496412"/>
            <a:ext cx="6102033" cy="580283"/>
            <a:chOff x="746816" y="2569060"/>
            <a:chExt cx="6102033" cy="777540"/>
          </a:xfrm>
        </p:grpSpPr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C2679A96-DC8D-488E-AB85-B7AEAC3BC312}"/>
                </a:ext>
              </a:extLst>
            </p:cNvPr>
            <p:cNvSpPr/>
            <p:nvPr/>
          </p:nvSpPr>
          <p:spPr>
            <a:xfrm>
              <a:off x="746816" y="2569060"/>
              <a:ext cx="1305464" cy="777540"/>
            </a:xfrm>
            <a:prstGeom prst="rightArrow">
              <a:avLst>
                <a:gd name="adj1" fmla="val 47336"/>
                <a:gd name="adj2" fmla="val 51478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2B7F25A-0295-4CEC-A1DC-32F3178FE39E}"/>
                </a:ext>
              </a:extLst>
            </p:cNvPr>
            <p:cNvSpPr/>
            <p:nvPr/>
          </p:nvSpPr>
          <p:spPr>
            <a:xfrm>
              <a:off x="2159492" y="2569060"/>
              <a:ext cx="709361" cy="77754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Sub- Goal</a:t>
              </a:r>
            </a:p>
          </p:txBody>
        </p:sp>
        <p:sp>
          <p:nvSpPr>
            <p:cNvPr id="30" name="Arrow: Notched Right 29">
              <a:extLst>
                <a:ext uri="{FF2B5EF4-FFF2-40B4-BE49-F238E27FC236}">
                  <a16:creationId xmlns:a16="http://schemas.microsoft.com/office/drawing/2014/main" id="{ACACB7D6-CECE-4C19-8466-9F9C5D5553E9}"/>
                </a:ext>
              </a:extLst>
            </p:cNvPr>
            <p:cNvSpPr/>
            <p:nvPr/>
          </p:nvSpPr>
          <p:spPr>
            <a:xfrm>
              <a:off x="2976065" y="2569060"/>
              <a:ext cx="1438445" cy="777540"/>
            </a:xfrm>
            <a:prstGeom prst="notchedRightArrow">
              <a:avLst>
                <a:gd name="adj1" fmla="val 47042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1C60E45-1487-4F0E-AD0C-6BA1A2077A6A}"/>
                </a:ext>
              </a:extLst>
            </p:cNvPr>
            <p:cNvSpPr/>
            <p:nvPr/>
          </p:nvSpPr>
          <p:spPr>
            <a:xfrm>
              <a:off x="4521722" y="2569060"/>
              <a:ext cx="727083" cy="77754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Sub- Goal</a:t>
              </a:r>
            </a:p>
          </p:txBody>
        </p:sp>
        <p:sp>
          <p:nvSpPr>
            <p:cNvPr id="34" name="Arrow: Notched Right 33">
              <a:extLst>
                <a:ext uri="{FF2B5EF4-FFF2-40B4-BE49-F238E27FC236}">
                  <a16:creationId xmlns:a16="http://schemas.microsoft.com/office/drawing/2014/main" id="{2913E617-D82A-4DBC-891F-CDA2AD8A8A78}"/>
                </a:ext>
              </a:extLst>
            </p:cNvPr>
            <p:cNvSpPr/>
            <p:nvPr/>
          </p:nvSpPr>
          <p:spPr>
            <a:xfrm>
              <a:off x="5356017" y="2569060"/>
              <a:ext cx="1492832" cy="777540"/>
            </a:xfrm>
            <a:prstGeom prst="notchedRightArrow">
              <a:avLst>
                <a:gd name="adj1" fmla="val 47042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68F30F-A351-421D-B398-DB69DC1C7993}"/>
              </a:ext>
            </a:extLst>
          </p:cNvPr>
          <p:cNvGrpSpPr/>
          <p:nvPr/>
        </p:nvGrpSpPr>
        <p:grpSpPr>
          <a:xfrm>
            <a:off x="1182948" y="3116028"/>
            <a:ext cx="6102033" cy="580283"/>
            <a:chOff x="746816" y="2569060"/>
            <a:chExt cx="6102033" cy="777540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35F7CED5-F5C7-483F-9D32-32C864490A84}"/>
                </a:ext>
              </a:extLst>
            </p:cNvPr>
            <p:cNvSpPr/>
            <p:nvPr/>
          </p:nvSpPr>
          <p:spPr>
            <a:xfrm>
              <a:off x="746816" y="2569060"/>
              <a:ext cx="1305464" cy="777540"/>
            </a:xfrm>
            <a:prstGeom prst="rightArrow">
              <a:avLst>
                <a:gd name="adj1" fmla="val 47336"/>
                <a:gd name="adj2" fmla="val 51478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1A00BAE-C1D7-4B14-8655-1E20EE6920A0}"/>
                </a:ext>
              </a:extLst>
            </p:cNvPr>
            <p:cNvSpPr/>
            <p:nvPr/>
          </p:nvSpPr>
          <p:spPr>
            <a:xfrm>
              <a:off x="2159492" y="2569060"/>
              <a:ext cx="709361" cy="77754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Sub- Goal</a:t>
              </a:r>
            </a:p>
          </p:txBody>
        </p:sp>
        <p:sp>
          <p:nvSpPr>
            <p:cNvPr id="25" name="Arrow: Notched Right 24">
              <a:extLst>
                <a:ext uri="{FF2B5EF4-FFF2-40B4-BE49-F238E27FC236}">
                  <a16:creationId xmlns:a16="http://schemas.microsoft.com/office/drawing/2014/main" id="{993C2338-2B89-4209-ADBD-2E407C8042B2}"/>
                </a:ext>
              </a:extLst>
            </p:cNvPr>
            <p:cNvSpPr/>
            <p:nvPr/>
          </p:nvSpPr>
          <p:spPr>
            <a:xfrm>
              <a:off x="2976065" y="2569060"/>
              <a:ext cx="1438445" cy="777540"/>
            </a:xfrm>
            <a:prstGeom prst="notchedRightArrow">
              <a:avLst>
                <a:gd name="adj1" fmla="val 47042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71BBAD-C033-40E1-B539-68B9CD5B47D8}"/>
                </a:ext>
              </a:extLst>
            </p:cNvPr>
            <p:cNvSpPr/>
            <p:nvPr/>
          </p:nvSpPr>
          <p:spPr>
            <a:xfrm>
              <a:off x="4521722" y="2569060"/>
              <a:ext cx="727083" cy="77754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Sub- Goal</a:t>
              </a:r>
            </a:p>
          </p:txBody>
        </p:sp>
        <p:sp>
          <p:nvSpPr>
            <p:cNvPr id="27" name="Arrow: Notched Right 26">
              <a:extLst>
                <a:ext uri="{FF2B5EF4-FFF2-40B4-BE49-F238E27FC236}">
                  <a16:creationId xmlns:a16="http://schemas.microsoft.com/office/drawing/2014/main" id="{D6A94D2B-630D-44AD-9C75-3ABF96F01B80}"/>
                </a:ext>
              </a:extLst>
            </p:cNvPr>
            <p:cNvSpPr/>
            <p:nvPr/>
          </p:nvSpPr>
          <p:spPr>
            <a:xfrm>
              <a:off x="5356017" y="2569060"/>
              <a:ext cx="1492832" cy="777540"/>
            </a:xfrm>
            <a:prstGeom prst="notchedRightArrow">
              <a:avLst>
                <a:gd name="adj1" fmla="val 47042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4D1B3F-0F10-4CA6-9BB2-0EE5AAC4DE0B}"/>
              </a:ext>
            </a:extLst>
          </p:cNvPr>
          <p:cNvGrpSpPr/>
          <p:nvPr/>
        </p:nvGrpSpPr>
        <p:grpSpPr>
          <a:xfrm>
            <a:off x="1132160" y="2306220"/>
            <a:ext cx="6102033" cy="580283"/>
            <a:chOff x="746816" y="2569060"/>
            <a:chExt cx="6102033" cy="777540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0923FBB3-95E6-4F9F-9128-63C297BFF213}"/>
                </a:ext>
              </a:extLst>
            </p:cNvPr>
            <p:cNvSpPr/>
            <p:nvPr/>
          </p:nvSpPr>
          <p:spPr>
            <a:xfrm>
              <a:off x="746816" y="2569060"/>
              <a:ext cx="1305464" cy="777540"/>
            </a:xfrm>
            <a:prstGeom prst="rightArrow">
              <a:avLst>
                <a:gd name="adj1" fmla="val 47336"/>
                <a:gd name="adj2" fmla="val 51478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C290AF8-9841-472B-BC5C-6DB0B01CE7D1}"/>
                </a:ext>
              </a:extLst>
            </p:cNvPr>
            <p:cNvSpPr/>
            <p:nvPr/>
          </p:nvSpPr>
          <p:spPr>
            <a:xfrm>
              <a:off x="2159492" y="2569060"/>
              <a:ext cx="709361" cy="77754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Sub- Goal</a:t>
              </a:r>
            </a:p>
          </p:txBody>
        </p:sp>
        <p:sp>
          <p:nvSpPr>
            <p:cNvPr id="18" name="Arrow: Notched Right 17">
              <a:extLst>
                <a:ext uri="{FF2B5EF4-FFF2-40B4-BE49-F238E27FC236}">
                  <a16:creationId xmlns:a16="http://schemas.microsoft.com/office/drawing/2014/main" id="{E7DC68E9-7019-45F7-A945-36C6297861CE}"/>
                </a:ext>
              </a:extLst>
            </p:cNvPr>
            <p:cNvSpPr/>
            <p:nvPr/>
          </p:nvSpPr>
          <p:spPr>
            <a:xfrm>
              <a:off x="2976065" y="2569060"/>
              <a:ext cx="1438445" cy="777540"/>
            </a:xfrm>
            <a:prstGeom prst="notchedRightArrow">
              <a:avLst>
                <a:gd name="adj1" fmla="val 47042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6A7FE96-2087-44CB-8AB3-6472A9D47879}"/>
                </a:ext>
              </a:extLst>
            </p:cNvPr>
            <p:cNvSpPr/>
            <p:nvPr/>
          </p:nvSpPr>
          <p:spPr>
            <a:xfrm>
              <a:off x="4521722" y="2569060"/>
              <a:ext cx="727083" cy="77754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Sub- Goal</a:t>
              </a:r>
            </a:p>
          </p:txBody>
        </p:sp>
        <p:sp>
          <p:nvSpPr>
            <p:cNvPr id="21" name="Arrow: Notched Right 20">
              <a:extLst>
                <a:ext uri="{FF2B5EF4-FFF2-40B4-BE49-F238E27FC236}">
                  <a16:creationId xmlns:a16="http://schemas.microsoft.com/office/drawing/2014/main" id="{2A976824-9D18-41E0-8212-C6903543C8B3}"/>
                </a:ext>
              </a:extLst>
            </p:cNvPr>
            <p:cNvSpPr/>
            <p:nvPr/>
          </p:nvSpPr>
          <p:spPr>
            <a:xfrm>
              <a:off x="5356017" y="2569060"/>
              <a:ext cx="1492832" cy="777540"/>
            </a:xfrm>
            <a:prstGeom prst="notchedRightArrow">
              <a:avLst>
                <a:gd name="adj1" fmla="val 47042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Pathway</a:t>
              </a:r>
            </a:p>
          </p:txBody>
        </p:sp>
      </p:grpSp>
      <p:sp>
        <p:nvSpPr>
          <p:cNvPr id="35" name="Arrow: Notched Right 34">
            <a:extLst>
              <a:ext uri="{FF2B5EF4-FFF2-40B4-BE49-F238E27FC236}">
                <a16:creationId xmlns:a16="http://schemas.microsoft.com/office/drawing/2014/main" id="{827424F9-0B9A-4E2A-8D3D-454D3998D4ED}"/>
              </a:ext>
            </a:extLst>
          </p:cNvPr>
          <p:cNvSpPr/>
          <p:nvPr/>
        </p:nvSpPr>
        <p:spPr>
          <a:xfrm>
            <a:off x="1612651" y="4030263"/>
            <a:ext cx="6195002" cy="550751"/>
          </a:xfrm>
          <a:prstGeom prst="notchedRightArrow">
            <a:avLst>
              <a:gd name="adj1" fmla="val 59804"/>
              <a:gd name="adj2" fmla="val 118308"/>
            </a:avLst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Agency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7CF0B5C-183F-49D6-9AFA-F9012F8345E8}"/>
              </a:ext>
            </a:extLst>
          </p:cNvPr>
          <p:cNvSpPr/>
          <p:nvPr/>
        </p:nvSpPr>
        <p:spPr>
          <a:xfrm>
            <a:off x="10347859" y="975822"/>
            <a:ext cx="1521552" cy="299411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Infinite Goals</a:t>
            </a:r>
          </a:p>
        </p:txBody>
      </p:sp>
    </p:spTree>
    <p:extLst>
      <p:ext uri="{BB962C8B-B14F-4D97-AF65-F5344CB8AC3E}">
        <p14:creationId xmlns:p14="http://schemas.microsoft.com/office/powerpoint/2010/main" val="197661336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35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The Theory of Everything (2014) | While There Is Life, There Is Hope">
            <a:hlinkClick r:id="" action="ppaction://media"/>
            <a:extLst>
              <a:ext uri="{FF2B5EF4-FFF2-40B4-BE49-F238E27FC236}">
                <a16:creationId xmlns:a16="http://schemas.microsoft.com/office/drawing/2014/main" id="{D7BA758B-2A0A-4D27-A330-D1B43331EB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24829" y="0"/>
            <a:ext cx="10694020" cy="601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F37B9-AB3E-4760-9683-368E9AC96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829" y="6015387"/>
            <a:ext cx="10694020" cy="836341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While there is life, there is hope…</a:t>
            </a:r>
          </a:p>
        </p:txBody>
      </p:sp>
    </p:spTree>
    <p:extLst>
      <p:ext uri="{BB962C8B-B14F-4D97-AF65-F5344CB8AC3E}">
        <p14:creationId xmlns:p14="http://schemas.microsoft.com/office/powerpoint/2010/main" val="40829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51" y="266179"/>
            <a:ext cx="7886700" cy="10826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does it mean to be hopeful?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2210-4C02-D346-B886-3B63302919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BFD1B2-6583-418D-88EE-3EDA9F09928A}"/>
              </a:ext>
            </a:extLst>
          </p:cNvPr>
          <p:cNvSpPr/>
          <p:nvPr/>
        </p:nvSpPr>
        <p:spPr>
          <a:xfrm>
            <a:off x="532092" y="2029917"/>
            <a:ext cx="5662646" cy="2798166"/>
          </a:xfrm>
          <a:prstGeom prst="roundRect">
            <a:avLst/>
          </a:prstGeom>
          <a:solidFill>
            <a:schemeClr val="tx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Thinking about the future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Optimism v. Hope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Hope Theory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534434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5" b="2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000" b="1" i="1"/>
              <a:t>“Everything that is done in the world is done by hope”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3646" y="5242675"/>
            <a:ext cx="4330262" cy="683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 Luther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90043"/>
      </p:ext>
    </p:extLst>
  </p:cSld>
  <p:clrMapOvr>
    <a:masterClrMapping/>
  </p:clrMapOvr>
  <p:transition spd="med">
    <p:pull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na.ssl-images-amazon.com/images/I/51RQmoAKijL._SX30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3915">
            <a:off x="1418687" y="549261"/>
            <a:ext cx="2372274" cy="38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-na.ssl-images-amazon.com/images/I/51Fttl9ZM4L._SX331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31" y="356649"/>
            <a:ext cx="2479137" cy="37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ages-na.ssl-images-amazon.com/images/I/51JVNdSpTSL._SX331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609">
            <a:off x="8369678" y="611254"/>
            <a:ext cx="2482087" cy="371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7454" y="4614108"/>
            <a:ext cx="690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 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 Tunheim , Thurston County Prosecuting Attorney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jon.tunheim@co.thurston.wa.us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Phone: (360) 786-5540</a:t>
            </a:r>
          </a:p>
        </p:txBody>
      </p:sp>
    </p:spTree>
    <p:extLst>
      <p:ext uri="{BB962C8B-B14F-4D97-AF65-F5344CB8AC3E}">
        <p14:creationId xmlns:p14="http://schemas.microsoft.com/office/powerpoint/2010/main" val="294087449"/>
      </p:ext>
    </p:extLst>
  </p:cSld>
  <p:clrMapOvr>
    <a:masterClrMapping/>
  </p:clrMapOvr>
  <p:transition spd="med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6" y="-2815"/>
            <a:ext cx="10589740" cy="686081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275438" y="1767603"/>
            <a:ext cx="3025663" cy="2829111"/>
            <a:chOff x="1873495" y="2338906"/>
            <a:chExt cx="3025663" cy="2829111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873495" y="3998895"/>
              <a:ext cx="1820562" cy="1169122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 w="0"/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 Neue" pitchFamily="1" charset="0"/>
                  <a:ea typeface="MS PGothic" panose="020B0600070205080204" pitchFamily="34" charset="-128"/>
                  <a:cs typeface="+mn-cs"/>
                </a:rPr>
                <a:t>Agency </a:t>
              </a:r>
              <a:r>
                <a:rPr kumimoji="0" lang="en-US" altLang="en-US" sz="1400" b="1" i="0" u="none" strike="noStrike" kern="1200" cap="none" spc="0" normalizeH="0" baseline="0" noProof="0" dirty="0">
                  <a:ln w="0"/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 Neue" pitchFamily="1" charset="0"/>
                  <a:ea typeface="MS PGothic" panose="020B0600070205080204" pitchFamily="34" charset="-128"/>
                  <a:cs typeface="+mn-cs"/>
                </a:rPr>
                <a:t>(Willpower)</a:t>
              </a: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896918" y="2338906"/>
              <a:ext cx="2002240" cy="1265756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sto MT" panose="0204060305050503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 w="0"/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 Neue" pitchFamily="1" charset="0"/>
                  <a:ea typeface="MS PGothic" panose="020B0600070205080204" pitchFamily="34" charset="-128"/>
                  <a:cs typeface="+mn-cs"/>
                </a:rPr>
                <a:t>Pathways </a:t>
              </a:r>
              <a:r>
                <a:rPr kumimoji="0" lang="en-US" altLang="en-US" sz="1400" b="1" i="0" u="none" strike="noStrike" kern="1200" cap="none" spc="0" normalizeH="0" baseline="0" noProof="0" dirty="0">
                  <a:ln w="0"/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 Neue" pitchFamily="1" charset="0"/>
                  <a:ea typeface="MS PGothic" panose="020B0600070205080204" pitchFamily="34" charset="-128"/>
                  <a:cs typeface="+mn-cs"/>
                </a:rPr>
                <a:t>(</a:t>
              </a:r>
              <a:r>
                <a:rPr kumimoji="0" lang="en-US" altLang="en-US" sz="1400" b="1" i="0" u="none" strike="noStrike" kern="1200" cap="none" spc="0" normalizeH="0" baseline="0" noProof="0" dirty="0" err="1">
                  <a:ln w="0"/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 Neue" pitchFamily="1" charset="0"/>
                  <a:ea typeface="MS PGothic" panose="020B0600070205080204" pitchFamily="34" charset="-128"/>
                  <a:cs typeface="+mn-cs"/>
                </a:rPr>
                <a:t>Waypower</a:t>
              </a:r>
              <a:r>
                <a:rPr kumimoji="0" lang="en-US" altLang="en-US" sz="1400" b="1" i="0" u="none" strike="noStrike" kern="1200" cap="none" spc="0" normalizeH="0" baseline="0" noProof="0" dirty="0">
                  <a:ln w="0"/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 Neue" pitchFamily="1" charset="0"/>
                  <a:ea typeface="MS PGothic" panose="020B0600070205080204" pitchFamily="34" charset="-128"/>
                  <a:cs typeface="+mn-cs"/>
                </a:rPr>
                <a:t>)</a:t>
              </a:r>
            </a:p>
          </p:txBody>
        </p:sp>
        <p:cxnSp>
          <p:nvCxnSpPr>
            <p:cNvPr id="9" name="AutoShape 4"/>
            <p:cNvCxnSpPr>
              <a:cxnSpLocks noChangeShapeType="1"/>
            </p:cNvCxnSpPr>
            <p:nvPr/>
          </p:nvCxnSpPr>
          <p:spPr bwMode="auto">
            <a:xfrm flipV="1">
              <a:off x="3076219" y="3658814"/>
              <a:ext cx="119449" cy="18592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sys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3"/>
            <p:cNvCxnSpPr>
              <a:cxnSpLocks noChangeShapeType="1"/>
            </p:cNvCxnSpPr>
            <p:nvPr/>
          </p:nvCxnSpPr>
          <p:spPr bwMode="auto">
            <a:xfrm flipH="1">
              <a:off x="3329889" y="3758823"/>
              <a:ext cx="141430" cy="21459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prstDash val="sys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777930" y="2814567"/>
            <a:ext cx="2633316" cy="149464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Expectation for </a:t>
            </a:r>
            <a:r>
              <a:rPr kumimoji="0" lang="en-US" altLang="en-US" sz="20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GOAL</a:t>
            </a:r>
            <a:r>
              <a:rPr kumimoji="0" lang="en-US" altLang="en-US" sz="18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1400" b="1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cheivement</a:t>
            </a:r>
            <a:endParaRPr kumimoji="0" lang="en-US" altLang="en-US" sz="14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8" name="AutoShape 4"/>
          <p:cNvCxnSpPr>
            <a:cxnSpLocks noChangeShapeType="1"/>
          </p:cNvCxnSpPr>
          <p:nvPr/>
        </p:nvCxnSpPr>
        <p:spPr bwMode="auto">
          <a:xfrm>
            <a:off x="7140946" y="2947449"/>
            <a:ext cx="502763" cy="171821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4"/>
          <p:cNvCxnSpPr>
            <a:cxnSpLocks noChangeShapeType="1"/>
          </p:cNvCxnSpPr>
          <p:nvPr/>
        </p:nvCxnSpPr>
        <p:spPr bwMode="auto">
          <a:xfrm flipV="1">
            <a:off x="6328427" y="3925039"/>
            <a:ext cx="1356598" cy="159458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3872803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wearing a costume&#10;&#10;Description generated with high confidence">
            <a:extLst>
              <a:ext uri="{FF2B5EF4-FFF2-40B4-BE49-F238E27FC236}">
                <a16:creationId xmlns:a16="http://schemas.microsoft.com/office/drawing/2014/main" id="{16FB3BE0-DE11-481F-A88C-288B5235C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1" r="21651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313" y="4299865"/>
            <a:ext cx="6001657" cy="2546095"/>
          </a:xfrm>
          <a:prstGeom prst="ellipse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Hope is a way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 thinking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…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C8C3D67-0BFD-4F9A-B9A2-682A7FCDB360}"/>
              </a:ext>
            </a:extLst>
          </p:cNvPr>
          <p:cNvSpPr/>
          <p:nvPr/>
        </p:nvSpPr>
        <p:spPr>
          <a:xfrm>
            <a:off x="453948" y="441452"/>
            <a:ext cx="5314389" cy="3229584"/>
          </a:xfrm>
          <a:prstGeom prst="cloudCallout">
            <a:avLst>
              <a:gd name="adj1" fmla="val 79047"/>
              <a:gd name="adj2" fmla="val 10144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 PATHWAYS AGENCY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484974"/>
      </p:ext>
    </p:extLst>
  </p:cSld>
  <p:clrMapOvr>
    <a:masterClrMapping/>
  </p:clrMapOvr>
  <p:transition spd="med">
    <p:pull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714483-7072-431F-9DBE-87F44E4D4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5892E1-F4A5-4991-AC52-4F417B14A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F597F8-76AA-44FA-8E6A-06223B66C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6E12753-0A63-43EE-B28A-C989D033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6FA385-76DA-40E9-9257-AA3E07FF6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62D75CA-F374-4878-8106-3EA5E970D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8667A5-74E3-4EFD-8C45-F48F47427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512EE2-F4CC-4E18-9CDA-B92C11122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99E503B-9B4D-4EE3-A50F-15AC374F6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2683E3F-F855-4549-84F8-42064EC0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C90B1E-0223-4440-AF22-8F32F6F0C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2D2E879-0004-4D84-8137-1C0933403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BE75A2-0D83-4F8E-84CC-D3BCD565B1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0F7F49-1039-49EF-A9BD-153DB590B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85F508-9EA4-4B4D-8171-648670650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32F3179-0CD5-40C8-9939-D8355006F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CE155D-684B-4F5E-B835-C52765E3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4F84AF8-E1A7-41D4-A102-8F87CAE37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D126F1-DB23-4314-B6C7-FE89E3C58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ACB2B6F-8883-4A00-88DD-98CDDD46B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9A2180-808A-4423-BB2B-6464B290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-agvP3W0JG8"/>
          <p:cNvPicPr>
            <a:picLocks noRot="1" noChangeAspect="1"/>
          </p:cNvPicPr>
          <p:nvPr>
            <a:videoFile r:link="rId1"/>
          </p:nvPr>
        </p:nvPicPr>
        <p:blipFill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>
            <a:off x="179791" y="101134"/>
            <a:ext cx="11832411" cy="6655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42" y="967401"/>
            <a:ext cx="7315200" cy="122586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Collective Hope…</a:t>
            </a:r>
          </a:p>
        </p:txBody>
      </p:sp>
    </p:spTree>
    <p:extLst>
      <p:ext uri="{BB962C8B-B14F-4D97-AF65-F5344CB8AC3E}">
        <p14:creationId xmlns:p14="http://schemas.microsoft.com/office/powerpoint/2010/main" val="186139220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02" y="442339"/>
            <a:ext cx="6064898" cy="1006474"/>
          </a:xfrm>
          <a:solidFill>
            <a:schemeClr val="bg1">
              <a:lumMod val="50000"/>
              <a:alpha val="10000"/>
            </a:schemeClr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Collective Hope…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1A288-763C-4A51-BB25-40B111B47B3E}"/>
              </a:ext>
            </a:extLst>
          </p:cNvPr>
          <p:cNvSpPr txBox="1"/>
          <p:nvPr/>
        </p:nvSpPr>
        <p:spPr>
          <a:xfrm>
            <a:off x="3750906" y="5492331"/>
            <a:ext cx="8061650" cy="923330"/>
          </a:xfrm>
          <a:prstGeom prst="rect">
            <a:avLst/>
          </a:prstGeom>
          <a:solidFill>
            <a:schemeClr val="bg1">
              <a:lumMod val="50000"/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…The Foundation of a Team</a:t>
            </a:r>
          </a:p>
        </p:txBody>
      </p:sp>
    </p:spTree>
    <p:extLst>
      <p:ext uri="{BB962C8B-B14F-4D97-AF65-F5344CB8AC3E}">
        <p14:creationId xmlns:p14="http://schemas.microsoft.com/office/powerpoint/2010/main" val="529408564"/>
      </p:ext>
    </p:extLst>
  </p:cSld>
  <p:clrMapOvr>
    <a:masterClrMapping/>
  </p:clrMapOvr>
  <p:transition spd="med"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630A3F-6823-4A13-AD86-7F133D0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Hope is a social gift we give each other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0FF36-06F0-4777-A304-FD51D98DA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7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6036538"/>
      </p:ext>
    </p:extLst>
  </p:cSld>
  <p:clrMapOvr>
    <a:masterClrMapping/>
  </p:clrMapOvr>
  <p:transition spd="med"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Measuring Hope</a:t>
            </a:r>
          </a:p>
        </p:txBody>
      </p:sp>
      <p:sp>
        <p:nvSpPr>
          <p:cNvPr id="14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0936" y="2869432"/>
            <a:ext cx="4818888" cy="2664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Adult Hope Scale – developed by Dr. Rick Snyder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Collective Hope Scale – developed by Dr. Chan Hellman</a:t>
            </a:r>
          </a:p>
          <a:p>
            <a:endParaRPr lang="en-US" dirty="0"/>
          </a:p>
        </p:txBody>
      </p:sp>
      <p:pic>
        <p:nvPicPr>
          <p:cNvPr id="1028" name="Picture 4" descr="Image result for Measuring Hop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6" t="17858"/>
          <a:stretch/>
        </p:blipFill>
        <p:spPr bwMode="auto">
          <a:xfrm>
            <a:off x="6099048" y="1350057"/>
            <a:ext cx="5458968" cy="41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67706"/>
      </p:ext>
    </p:extLst>
  </p:cSld>
  <p:clrMapOvr>
    <a:masterClrMapping/>
  </p:clrMapOvr>
  <p:transition spd="med">
    <p:pull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Clarity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63F"/>
      </a:accent1>
      <a:accent2>
        <a:srgbClr val="FEE000"/>
      </a:accent2>
      <a:accent3>
        <a:srgbClr val="DD5143"/>
      </a:accent3>
      <a:accent4>
        <a:srgbClr val="00AEB3"/>
      </a:accent4>
      <a:accent5>
        <a:srgbClr val="808285"/>
      </a:accent5>
      <a:accent6>
        <a:srgbClr val="373A3B"/>
      </a:accent6>
      <a:hlink>
        <a:srgbClr val="99CA3C"/>
      </a:hlink>
      <a:folHlink>
        <a:srgbClr val="B9D18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urple Segoe 4-3 template-template_April-17-2007">
  <a:themeElements>
    <a:clrScheme name="Purple Template-Template">
      <a:dk1>
        <a:srgbClr val="000000"/>
      </a:dk1>
      <a:lt1>
        <a:srgbClr val="FFFFFF"/>
      </a:lt1>
      <a:dk2>
        <a:srgbClr val="663474"/>
      </a:dk2>
      <a:lt2>
        <a:srgbClr val="DBB7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2681E6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12433</TotalTime>
  <Words>1235</Words>
  <Application>Microsoft Office PowerPoint</Application>
  <PresentationFormat>Widescreen</PresentationFormat>
  <Paragraphs>284</Paragraphs>
  <Slides>31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Century Gothic</vt:lpstr>
      <vt:lpstr>Helvetica Neue</vt:lpstr>
      <vt:lpstr>Segoe</vt:lpstr>
      <vt:lpstr>Wingdings</vt:lpstr>
      <vt:lpstr>Office Theme</vt:lpstr>
      <vt:lpstr>1_Office Theme</vt:lpstr>
      <vt:lpstr>3_Office Theme</vt:lpstr>
      <vt:lpstr>2_Office Theme</vt:lpstr>
      <vt:lpstr>4_Office Theme</vt:lpstr>
      <vt:lpstr>5_Office Theme</vt:lpstr>
      <vt:lpstr>7_Office Theme</vt:lpstr>
      <vt:lpstr>Purple Segoe 4-3 template-template_April-17-2007</vt:lpstr>
      <vt:lpstr>Hope Inspired Leadership</vt:lpstr>
      <vt:lpstr>Hope matters Hope is a skill Hope is universal Hope is a choice </vt:lpstr>
      <vt:lpstr>What does it mean to be hopeful? </vt:lpstr>
      <vt:lpstr>PowerPoint Presentation</vt:lpstr>
      <vt:lpstr>PowerPoint Presentation</vt:lpstr>
      <vt:lpstr>Collective Hope…</vt:lpstr>
      <vt:lpstr>Collective Hope…</vt:lpstr>
      <vt:lpstr>Hope is a social gift we give each other</vt:lpstr>
      <vt:lpstr>Measuring Hope</vt:lpstr>
      <vt:lpstr>Markers</vt:lpstr>
      <vt:lpstr>The Power of Hope</vt:lpstr>
      <vt:lpstr>Hopelessness</vt:lpstr>
      <vt:lpstr>You hold the power of hope in your hands</vt:lpstr>
      <vt:lpstr>Hope Inspired Leadership</vt:lpstr>
      <vt:lpstr>What do people want most from their leaders?</vt:lpstr>
      <vt:lpstr>“Hope… it is the only thing stronger than fear”</vt:lpstr>
      <vt:lpstr>Servant Leadership</vt:lpstr>
      <vt:lpstr>Modeling Hope</vt:lpstr>
      <vt:lpstr>Culture Focused</vt:lpstr>
      <vt:lpstr>Culture Focused</vt:lpstr>
      <vt:lpstr>Building Hopeful Culture</vt:lpstr>
      <vt:lpstr>Hope Centered</vt:lpstr>
      <vt:lpstr>Building Hope</vt:lpstr>
      <vt:lpstr>Goals   “Begin with the end in mind”   -Stephen Covey</vt:lpstr>
      <vt:lpstr>Pathways</vt:lpstr>
      <vt:lpstr>Agency</vt:lpstr>
      <vt:lpstr>Building Organizational Hope</vt:lpstr>
      <vt:lpstr>Hope Centered</vt:lpstr>
      <vt:lpstr>While there is life, there is hope…</vt:lpstr>
      <vt:lpstr>“Everything that is done in the world is done by hope”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Inspired Leadership</dc:title>
  <dc:creator>Jon Tunheim</dc:creator>
  <cp:lastModifiedBy>Montes, Morgan (DOR)</cp:lastModifiedBy>
  <cp:revision>135</cp:revision>
  <dcterms:created xsi:type="dcterms:W3CDTF">2019-12-23T06:32:48Z</dcterms:created>
  <dcterms:modified xsi:type="dcterms:W3CDTF">2022-05-04T04:27:20Z</dcterms:modified>
</cp:coreProperties>
</file>